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rawings/drawing1.xml" ContentType="application/vnd.openxmlformats-officedocument.drawingml.chartshapes+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handoutMasterIdLst>
    <p:handoutMasterId r:id="rId62"/>
  </p:handoutMasterIdLst>
  <p:sldIdLst>
    <p:sldId id="434" r:id="rId2"/>
    <p:sldId id="474" r:id="rId3"/>
    <p:sldId id="473" r:id="rId4"/>
    <p:sldId id="435" r:id="rId5"/>
    <p:sldId id="436" r:id="rId6"/>
    <p:sldId id="437" r:id="rId7"/>
    <p:sldId id="430" r:id="rId8"/>
    <p:sldId id="475" r:id="rId9"/>
    <p:sldId id="471" r:id="rId10"/>
    <p:sldId id="483" r:id="rId11"/>
    <p:sldId id="438" r:id="rId12"/>
    <p:sldId id="506" r:id="rId13"/>
    <p:sldId id="459" r:id="rId14"/>
    <p:sldId id="460" r:id="rId15"/>
    <p:sldId id="463" r:id="rId16"/>
    <p:sldId id="441" r:id="rId17"/>
    <p:sldId id="442" r:id="rId18"/>
    <p:sldId id="443" r:id="rId19"/>
    <p:sldId id="444" r:id="rId20"/>
    <p:sldId id="445" r:id="rId21"/>
    <p:sldId id="464" r:id="rId22"/>
    <p:sldId id="447" r:id="rId23"/>
    <p:sldId id="448" r:id="rId24"/>
    <p:sldId id="449" r:id="rId25"/>
    <p:sldId id="450" r:id="rId26"/>
    <p:sldId id="451" r:id="rId27"/>
    <p:sldId id="452" r:id="rId28"/>
    <p:sldId id="465" r:id="rId29"/>
    <p:sldId id="454" r:id="rId30"/>
    <p:sldId id="466" r:id="rId31"/>
    <p:sldId id="467" r:id="rId32"/>
    <p:sldId id="476" r:id="rId33"/>
    <p:sldId id="494" r:id="rId34"/>
    <p:sldId id="478" r:id="rId35"/>
    <p:sldId id="479" r:id="rId36"/>
    <p:sldId id="477" r:id="rId37"/>
    <p:sldId id="492" r:id="rId38"/>
    <p:sldId id="481" r:id="rId39"/>
    <p:sldId id="493" r:id="rId40"/>
    <p:sldId id="482" r:id="rId41"/>
    <p:sldId id="472" r:id="rId42"/>
    <p:sldId id="495" r:id="rId43"/>
    <p:sldId id="496" r:id="rId44"/>
    <p:sldId id="497" r:id="rId45"/>
    <p:sldId id="500" r:id="rId46"/>
    <p:sldId id="507" r:id="rId47"/>
    <p:sldId id="456" r:id="rId48"/>
    <p:sldId id="469" r:id="rId49"/>
    <p:sldId id="468" r:id="rId50"/>
    <p:sldId id="501" r:id="rId51"/>
    <p:sldId id="498" r:id="rId52"/>
    <p:sldId id="508" r:id="rId53"/>
    <p:sldId id="509" r:id="rId54"/>
    <p:sldId id="510" r:id="rId55"/>
    <p:sldId id="511" r:id="rId56"/>
    <p:sldId id="502" r:id="rId57"/>
    <p:sldId id="504" r:id="rId58"/>
    <p:sldId id="505" r:id="rId59"/>
    <p:sldId id="503" r:id="rId60"/>
  </p:sldIdLst>
  <p:sldSz cx="9144000" cy="6858000" type="screen4x3"/>
  <p:notesSz cx="7010400" cy="93726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autoAdjust="0"/>
    <p:restoredTop sz="90833" autoAdjust="0"/>
  </p:normalViewPr>
  <p:slideViewPr>
    <p:cSldViewPr>
      <p:cViewPr>
        <p:scale>
          <a:sx n="50" d="100"/>
          <a:sy n="50" d="100"/>
        </p:scale>
        <p:origin x="-1722" y="-5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2010" y="-108"/>
      </p:cViewPr>
      <p:guideLst>
        <p:guide orient="horz" pos="2952"/>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2007_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view3D>
      <c:rotX val="30"/>
      <c:rotY val="210"/>
      <c:perspective val="30"/>
    </c:view3D>
    <c:plotArea>
      <c:layout>
        <c:manualLayout>
          <c:layoutTarget val="inner"/>
          <c:xMode val="edge"/>
          <c:yMode val="edge"/>
          <c:x val="7.952216910386202E-2"/>
          <c:y val="0.22007105819089756"/>
          <c:w val="0.55973987626548205"/>
          <c:h val="0.69270341207351027"/>
        </c:manualLayout>
      </c:layout>
      <c:pie3DChart>
        <c:varyColors val="1"/>
        <c:ser>
          <c:idx val="0"/>
          <c:order val="0"/>
          <c:tx>
            <c:strRef>
              <c:f>Sheet1!$B$1</c:f>
              <c:strCache>
                <c:ptCount val="1"/>
                <c:pt idx="0">
                  <c:v>American Recovery and Reinvestment Act Competitive Programs</c:v>
                </c:pt>
              </c:strCache>
            </c:strRef>
          </c:tx>
          <c:spPr>
            <a:solidFill>
              <a:srgbClr val="4F81BD"/>
            </a:solidFill>
            <a:ln w="25402">
              <a:noFill/>
            </a:ln>
          </c:spPr>
          <c:dPt>
            <c:idx val="0"/>
            <c:spPr>
              <a:solidFill>
                <a:srgbClr val="4572A7"/>
              </a:solidFill>
              <a:ln w="25402">
                <a:noFill/>
              </a:ln>
            </c:spPr>
          </c:dPt>
          <c:dPt>
            <c:idx val="1"/>
            <c:spPr>
              <a:solidFill>
                <a:srgbClr val="AA4643"/>
              </a:solidFill>
              <a:ln w="25402">
                <a:noFill/>
              </a:ln>
            </c:spPr>
          </c:dPt>
          <c:dPt>
            <c:idx val="2"/>
            <c:spPr>
              <a:solidFill>
                <a:srgbClr val="89A54E"/>
              </a:solidFill>
              <a:ln w="25402">
                <a:noFill/>
              </a:ln>
            </c:spPr>
          </c:dPt>
          <c:dPt>
            <c:idx val="3"/>
            <c:spPr>
              <a:solidFill>
                <a:srgbClr val="71588F"/>
              </a:solidFill>
              <a:ln w="25402">
                <a:noFill/>
              </a:ln>
            </c:spPr>
          </c:dPt>
          <c:dPt>
            <c:idx val="4"/>
            <c:spPr>
              <a:solidFill>
                <a:srgbClr val="4198AF"/>
              </a:solidFill>
              <a:ln w="25402">
                <a:noFill/>
              </a:ln>
            </c:spPr>
          </c:dPt>
          <c:dPt>
            <c:idx val="5"/>
            <c:spPr>
              <a:solidFill>
                <a:srgbClr val="DB843D"/>
              </a:solidFill>
              <a:ln w="25402">
                <a:noFill/>
              </a:ln>
            </c:spPr>
          </c:dPt>
          <c:dLbls>
            <c:dLbl>
              <c:idx val="0"/>
              <c:layout>
                <c:manualLayout>
                  <c:x val="0.120801755249344"/>
                  <c:y val="1.24180590231099E-2"/>
                </c:manualLayout>
              </c:layout>
              <c:tx>
                <c:rich>
                  <a:bodyPr/>
                  <a:lstStyle/>
                  <a:p>
                    <a:pPr>
                      <a:defRPr/>
                    </a:pPr>
                    <a:r>
                      <a:rPr lang="en-US" dirty="0"/>
                      <a:t>$</a:t>
                    </a:r>
                    <a:r>
                      <a:rPr lang="en-US" dirty="0" smtClean="0"/>
                      <a:t>4.35</a:t>
                    </a:r>
                    <a:r>
                      <a:rPr lang="en-US" baseline="0" dirty="0" smtClean="0"/>
                      <a:t> B</a:t>
                    </a:r>
                    <a:endParaRPr lang="en-US" dirty="0"/>
                  </a:p>
                </c:rich>
              </c:tx>
              <c:spPr>
                <a:gradFill rotWithShape="0">
                  <a:gsLst>
                    <a:gs pos="0">
                      <a:srgbClr val="9AB5E4"/>
                    </a:gs>
                    <a:gs pos="50000">
                      <a:srgbClr val="C2D1ED"/>
                    </a:gs>
                    <a:gs pos="100000">
                      <a:srgbClr val="E1E8F5"/>
                    </a:gs>
                  </a:gsLst>
                  <a:lin ang="5400000"/>
                </a:gradFill>
                <a:ln w="25402">
                  <a:noFill/>
                </a:ln>
              </c:spPr>
              <c:dLblPos val="bestFit"/>
              <c:showLegendKey val="1"/>
            </c:dLbl>
            <c:dLbl>
              <c:idx val="1"/>
              <c:layout/>
              <c:tx>
                <c:rich>
                  <a:bodyPr/>
                  <a:lstStyle/>
                  <a:p>
                    <a:pPr>
                      <a:defRPr/>
                    </a:pPr>
                    <a:r>
                      <a:rPr lang="en-US" dirty="0"/>
                      <a:t>$</a:t>
                    </a:r>
                    <a:r>
                      <a:rPr lang="en-US" dirty="0" smtClean="0"/>
                      <a:t>3.5 B*</a:t>
                    </a:r>
                    <a:endParaRPr lang="en-US" dirty="0"/>
                  </a:p>
                </c:rich>
              </c:tx>
              <c:spPr>
                <a:gradFill rotWithShape="0">
                  <a:gsLst>
                    <a:gs pos="0">
                      <a:srgbClr val="9AB5E4"/>
                    </a:gs>
                    <a:gs pos="50000">
                      <a:srgbClr val="C2D1ED"/>
                    </a:gs>
                    <a:gs pos="100000">
                      <a:srgbClr val="E1E8F5"/>
                    </a:gs>
                  </a:gsLst>
                  <a:lin ang="5400000"/>
                </a:gradFill>
                <a:ln w="25402">
                  <a:noFill/>
                </a:ln>
              </c:spPr>
              <c:dLblPos val="bestFit"/>
              <c:showLegendKey val="1"/>
            </c:dLbl>
            <c:dLbl>
              <c:idx val="2"/>
              <c:layout/>
              <c:tx>
                <c:rich>
                  <a:bodyPr/>
                  <a:lstStyle/>
                  <a:p>
                    <a:pPr>
                      <a:defRPr/>
                    </a:pPr>
                    <a:r>
                      <a:rPr lang="en-US" dirty="0"/>
                      <a:t>$</a:t>
                    </a:r>
                    <a:r>
                      <a:rPr lang="en-US" dirty="0" smtClean="0"/>
                      <a:t>650 M</a:t>
                    </a:r>
                    <a:endParaRPr lang="en-US" dirty="0"/>
                  </a:p>
                </c:rich>
              </c:tx>
              <c:spPr>
                <a:gradFill rotWithShape="0">
                  <a:gsLst>
                    <a:gs pos="0">
                      <a:srgbClr val="9AB5E4"/>
                    </a:gs>
                    <a:gs pos="50000">
                      <a:srgbClr val="C2D1ED"/>
                    </a:gs>
                    <a:gs pos="100000">
                      <a:srgbClr val="E1E8F5"/>
                    </a:gs>
                  </a:gsLst>
                  <a:lin ang="5400000"/>
                </a:gradFill>
                <a:ln w="25402">
                  <a:noFill/>
                </a:ln>
              </c:spPr>
              <c:dLblPos val="bestFit"/>
              <c:showLegendKey val="1"/>
            </c:dLbl>
            <c:dLbl>
              <c:idx val="3"/>
              <c:layout/>
              <c:tx>
                <c:rich>
                  <a:bodyPr/>
                  <a:lstStyle/>
                  <a:p>
                    <a:pPr>
                      <a:defRPr/>
                    </a:pPr>
                    <a:r>
                      <a:rPr lang="en-US" dirty="0"/>
                      <a:t>$</a:t>
                    </a:r>
                    <a:r>
                      <a:rPr lang="en-US" dirty="0" smtClean="0"/>
                      <a:t>650 M</a:t>
                    </a:r>
                    <a:endParaRPr lang="en-US" dirty="0"/>
                  </a:p>
                </c:rich>
              </c:tx>
              <c:spPr>
                <a:gradFill rotWithShape="0">
                  <a:gsLst>
                    <a:gs pos="0">
                      <a:srgbClr val="9AB5E4"/>
                    </a:gs>
                    <a:gs pos="50000">
                      <a:srgbClr val="C2D1ED"/>
                    </a:gs>
                    <a:gs pos="100000">
                      <a:srgbClr val="E1E8F5"/>
                    </a:gs>
                  </a:gsLst>
                  <a:lin ang="5400000"/>
                </a:gradFill>
                <a:ln w="25402">
                  <a:noFill/>
                </a:ln>
              </c:spPr>
              <c:dLblPos val="bestFit"/>
              <c:showLegendKey val="1"/>
            </c:dLbl>
            <c:dLbl>
              <c:idx val="4"/>
              <c:layout/>
              <c:tx>
                <c:rich>
                  <a:bodyPr/>
                  <a:lstStyle/>
                  <a:p>
                    <a:pPr>
                      <a:defRPr/>
                    </a:pPr>
                    <a:r>
                      <a:rPr lang="en-US" dirty="0"/>
                      <a:t>$</a:t>
                    </a:r>
                    <a:r>
                      <a:rPr lang="en-US" dirty="0" smtClean="0"/>
                      <a:t>300 M*</a:t>
                    </a:r>
                    <a:endParaRPr lang="en-US" dirty="0"/>
                  </a:p>
                </c:rich>
              </c:tx>
              <c:spPr>
                <a:gradFill rotWithShape="0">
                  <a:gsLst>
                    <a:gs pos="0">
                      <a:srgbClr val="9AB5E4"/>
                    </a:gs>
                    <a:gs pos="50000">
                      <a:srgbClr val="C2D1ED"/>
                    </a:gs>
                    <a:gs pos="100000">
                      <a:srgbClr val="E1E8F5"/>
                    </a:gs>
                  </a:gsLst>
                  <a:lin ang="5400000"/>
                </a:gradFill>
                <a:ln w="25402">
                  <a:noFill/>
                </a:ln>
              </c:spPr>
              <c:dLblPos val="bestFit"/>
              <c:showLegendKey val="1"/>
            </c:dLbl>
            <c:dLbl>
              <c:idx val="5"/>
              <c:layout/>
              <c:tx>
                <c:rich>
                  <a:bodyPr/>
                  <a:lstStyle/>
                  <a:p>
                    <a:pPr>
                      <a:defRPr/>
                    </a:pPr>
                    <a:r>
                      <a:rPr lang="en-US" dirty="0"/>
                      <a:t>$</a:t>
                    </a:r>
                    <a:r>
                      <a:rPr lang="en-US" dirty="0" smtClean="0"/>
                      <a:t>250 M</a:t>
                    </a:r>
                    <a:endParaRPr lang="en-US" dirty="0"/>
                  </a:p>
                </c:rich>
              </c:tx>
              <c:spPr>
                <a:gradFill rotWithShape="0">
                  <a:gsLst>
                    <a:gs pos="0">
                      <a:srgbClr val="9AB5E4"/>
                    </a:gs>
                    <a:gs pos="50000">
                      <a:srgbClr val="C2D1ED"/>
                    </a:gs>
                    <a:gs pos="100000">
                      <a:srgbClr val="E1E8F5"/>
                    </a:gs>
                  </a:gsLst>
                  <a:lin ang="5400000"/>
                </a:gradFill>
                <a:ln w="25402">
                  <a:noFill/>
                </a:ln>
              </c:spPr>
              <c:dLblPos val="bestFit"/>
              <c:showLegendKey val="1"/>
            </c:dLbl>
            <c:spPr>
              <a:gradFill rotWithShape="0">
                <a:gsLst>
                  <a:gs pos="0">
                    <a:srgbClr val="9AB5E4"/>
                  </a:gs>
                  <a:gs pos="50000">
                    <a:srgbClr val="C2D1ED"/>
                  </a:gs>
                  <a:gs pos="100000">
                    <a:srgbClr val="E1E8F5"/>
                  </a:gs>
                </a:gsLst>
                <a:lin ang="5400000"/>
              </a:gradFill>
              <a:ln w="25402">
                <a:noFill/>
              </a:ln>
            </c:spPr>
            <c:dLblPos val="bestFit"/>
            <c:showLegendKey val="1"/>
            <c:showVal val="1"/>
            <c:showLeaderLines val="1"/>
          </c:dLbls>
          <c:cat>
            <c:strRef>
              <c:f>Sheet1!$A$2:$A$7</c:f>
              <c:strCache>
                <c:ptCount val="6"/>
                <c:pt idx="0">
                  <c:v>Race to the Top</c:v>
                </c:pt>
                <c:pt idx="1">
                  <c:v>School Improvement Grants</c:v>
                </c:pt>
                <c:pt idx="2">
                  <c:v>Education Technology</c:v>
                </c:pt>
                <c:pt idx="3">
                  <c:v>Investing in Innovation</c:v>
                </c:pt>
                <c:pt idx="4">
                  <c:v>Teacher Incentive Fund</c:v>
                </c:pt>
                <c:pt idx="5">
                  <c:v>Statewide Longitudinal Data Systems</c:v>
                </c:pt>
              </c:strCache>
            </c:strRef>
          </c:cat>
          <c:val>
            <c:numRef>
              <c:f>Sheet1!$B$2:$B$7</c:f>
              <c:numCache>
                <c:formatCode>"$"#,##0</c:formatCode>
                <c:ptCount val="6"/>
                <c:pt idx="0">
                  <c:v>4350</c:v>
                </c:pt>
                <c:pt idx="1">
                  <c:v>3500</c:v>
                </c:pt>
                <c:pt idx="2">
                  <c:v>650</c:v>
                </c:pt>
                <c:pt idx="3">
                  <c:v>650</c:v>
                </c:pt>
                <c:pt idx="4">
                  <c:v>300</c:v>
                </c:pt>
                <c:pt idx="5">
                  <c:v>250</c:v>
                </c:pt>
              </c:numCache>
            </c:numRef>
          </c:val>
        </c:ser>
      </c:pie3DChart>
      <c:spPr>
        <a:noFill/>
        <a:ln w="25402">
          <a:noFill/>
        </a:ln>
      </c:spPr>
    </c:plotArea>
    <c:legend>
      <c:legendPos val="r"/>
      <c:layout>
        <c:manualLayout>
          <c:xMode val="edge"/>
          <c:yMode val="edge"/>
          <c:x val="0.65575620767494625"/>
          <c:y val="0.24040066777963273"/>
          <c:w val="0.33860045146727014"/>
          <c:h val="0.7378964941569286"/>
        </c:manualLayout>
      </c:layout>
      <c:spPr>
        <a:noFill/>
        <a:ln w="25402">
          <a:noFill/>
        </a:ln>
      </c:spPr>
      <c:txPr>
        <a:bodyPr/>
        <a:lstStyle/>
        <a:p>
          <a:pPr>
            <a:defRPr sz="1470" b="1" i="0" u="none" strike="noStrike" baseline="0">
              <a:solidFill>
                <a:srgbClr val="000000"/>
              </a:solidFill>
              <a:latin typeface="Cambria"/>
              <a:ea typeface="Cambria"/>
              <a:cs typeface="Cambria"/>
            </a:defRPr>
          </a:pPr>
          <a:endParaRPr lang="en-US"/>
        </a:p>
      </c:txPr>
    </c:legend>
    <c:plotVisOnly val="1"/>
    <c:dispBlanksAs val="zero"/>
  </c:chart>
  <c:spPr>
    <a:solidFill>
      <a:srgbClr val="FFFFFF"/>
    </a:solidFill>
    <a:ln w="3175">
      <a:solidFill>
        <a:srgbClr val="808080"/>
      </a:solidFill>
      <a:prstDash val="solid"/>
    </a:ln>
  </c:spPr>
  <c:txPr>
    <a:bodyPr/>
    <a:lstStyle/>
    <a:p>
      <a:pPr>
        <a:defRPr sz="1800" b="0" i="0" u="none" strike="noStrike" baseline="0">
          <a:solidFill>
            <a:srgbClr val="000000"/>
          </a:solidFill>
          <a:latin typeface="Calibri"/>
          <a:ea typeface="Calibri"/>
          <a:cs typeface="Calibri"/>
        </a:defRPr>
      </a:pPr>
      <a:endParaRPr lang="en-US"/>
    </a:p>
  </c:txPr>
  <c:externalData r:id="rId1"/>
  <c:userShapes r:id="rId2"/>
</c:chartSpace>
</file>

<file path=ppt/drawings/drawing1.xml><?xml version="1.0" encoding="utf-8"?>
<c:userShapes xmlns:c="http://schemas.openxmlformats.org/drawingml/2006/chart">
  <cdr:relSizeAnchor xmlns:cdr="http://schemas.openxmlformats.org/drawingml/2006/chartDrawing">
    <cdr:from>
      <cdr:x>0.15179</cdr:x>
      <cdr:y>0.85491</cdr:y>
    </cdr:from>
    <cdr:to>
      <cdr:x>0.48289</cdr:x>
      <cdr:y>0.95297</cdr:y>
    </cdr:to>
    <cdr:sp macro="" textlink="">
      <cdr:nvSpPr>
        <cdr:cNvPr id="3" name="TextBox 2"/>
        <cdr:cNvSpPr txBox="1"/>
      </cdr:nvSpPr>
      <cdr:spPr>
        <a:xfrm xmlns:a="http://schemas.openxmlformats.org/drawingml/2006/main">
          <a:off x="1295400" y="5334000"/>
          <a:ext cx="2819400" cy="609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0.12525</cdr:x>
      <cdr:y>0.85491</cdr:y>
    </cdr:from>
    <cdr:to>
      <cdr:x>0.23239</cdr:x>
      <cdr:y>1</cdr:y>
    </cdr:to>
    <cdr:sp macro="" textlink="">
      <cdr:nvSpPr>
        <cdr:cNvPr id="4" name="TextBox 3"/>
        <cdr:cNvSpPr txBox="1"/>
      </cdr:nvSpPr>
      <cdr:spPr>
        <a:xfrm xmlns:a="http://schemas.openxmlformats.org/drawingml/2006/main">
          <a:off x="1066800" y="58674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smtClean="0"/>
        </a:p>
        <a:p xmlns:a="http://schemas.openxmlformats.org/drawingml/2006/main">
          <a:endParaRPr lang="en-US" dirty="0" smtClean="0"/>
        </a:p>
        <a:p xmlns:a="http://schemas.openxmlformats.org/drawingml/2006/main">
          <a:pPr algn="l"/>
          <a:endParaRPr lang="en-US" dirty="0"/>
        </a:p>
      </cdr:txBody>
    </cdr:sp>
  </cdr:relSizeAnchor>
  <cdr:relSizeAnchor xmlns:cdr="http://schemas.openxmlformats.org/drawingml/2006/chartDrawing">
    <cdr:from>
      <cdr:x>0.02679</cdr:x>
      <cdr:y>0.02439</cdr:y>
    </cdr:from>
    <cdr:to>
      <cdr:x>0.99107</cdr:x>
      <cdr:y>0.20582</cdr:y>
    </cdr:to>
    <cdr:sp macro="" textlink="">
      <cdr:nvSpPr>
        <cdr:cNvPr id="5" name="Title 1"/>
        <cdr:cNvSpPr txBox="1">
          <a:spLocks xmlns:a="http://schemas.openxmlformats.org/drawingml/2006/main" noGrp="1"/>
        </cdr:cNvSpPr>
      </cdr:nvSpPr>
      <cdr:spPr bwMode="auto">
        <a:xfrm xmlns:a="http://schemas.openxmlformats.org/drawingml/2006/main">
          <a:off x="228600" y="152400"/>
          <a:ext cx="8229600" cy="1143000"/>
        </a:xfrm>
        <a:prstGeom xmlns:a="http://schemas.openxmlformats.org/drawingml/2006/main" prst="rect">
          <a:avLst/>
        </a:prstGeom>
        <a:gradFill xmlns:a="http://schemas.openxmlformats.org/drawingml/2006/main" flip="none" rotWithShape="1">
          <a:gsLst>
            <a:gs pos="0">
              <a:srgbClr val="4F81BD">
                <a:tint val="66000"/>
                <a:satMod val="160000"/>
              </a:srgbClr>
            </a:gs>
            <a:gs pos="50000">
              <a:srgbClr val="4F81BD">
                <a:tint val="44500"/>
                <a:satMod val="160000"/>
              </a:srgbClr>
            </a:gs>
            <a:gs pos="100000">
              <a:srgbClr val="4F81BD">
                <a:tint val="23500"/>
                <a:satMod val="160000"/>
              </a:srgbClr>
            </a:gs>
          </a:gsLst>
          <a:lin ang="16200000" scaled="1"/>
          <a:tileRect/>
        </a:gradFill>
        <a:ln xmlns:a="http://schemas.openxmlformats.org/drawingml/2006/main" w="9525">
          <a:solidFill>
            <a:sysClr val="windowText" lastClr="000000"/>
          </a:solidFill>
          <a:miter lim="800000"/>
          <a:headEnd/>
          <a:tailEnd/>
        </a:ln>
        <a:effectLst xmlns:a="http://schemas.openxmlformats.org/drawingml/2006/main">
          <a:innerShdw blurRad="63500" dist="50800" dir="5400000">
            <a:prstClr val="black">
              <a:alpha val="50000"/>
            </a:prstClr>
          </a:innerShdw>
        </a:effectLst>
      </cdr:spPr>
      <cdr:txBody>
        <a:bodyPr xmlns:a="http://schemas.openxmlformats.org/drawingml/2006/main" vert="horz" wrap="square" lIns="91440" tIns="45720" rIns="91440" bIns="45720" numCol="1" rtlCol="0" anchor="ctr" anchorCtr="0" compatLnSpc="1">
          <a:prstTxWarp prst="textNoShape">
            <a:avLst/>
          </a:prstTxWarp>
          <a:norm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rtl="0">
            <a:defRPr sz="2800" b="1" i="0" u="none" strike="noStrike" kern="1200" baseline="0">
              <a:solidFill>
                <a:prstClr val="black"/>
              </a:solidFill>
              <a:latin typeface="+mn-lt"/>
              <a:ea typeface="+mn-ea"/>
              <a:cs typeface="+mn-cs"/>
            </a:defRPr>
          </a:pPr>
          <a:r>
            <a:rPr lang="en-US" sz="3200" b="1" i="0" u="none" strike="noStrike" kern="1200" baseline="0" dirty="0" smtClean="0">
              <a:solidFill>
                <a:prstClr val="black"/>
              </a:solidFill>
              <a:latin typeface="Arial" pitchFamily="34" charset="0"/>
              <a:cs typeface="Arial" pitchFamily="34" charset="0"/>
            </a:rPr>
            <a:t>ARRA Race to the Top and Other Grants </a:t>
          </a:r>
        </a:p>
        <a:p xmlns:a="http://schemas.openxmlformats.org/drawingml/2006/main">
          <a:pPr algn="ctr" rtl="0">
            <a:defRPr sz="2800" b="1" i="0" u="none" strike="noStrike" kern="1200" baseline="0">
              <a:solidFill>
                <a:prstClr val="black"/>
              </a:solidFill>
              <a:latin typeface="+mn-lt"/>
              <a:ea typeface="+mn-ea"/>
              <a:cs typeface="+mn-cs"/>
            </a:defRPr>
          </a:pPr>
          <a:r>
            <a:rPr lang="en-US" sz="3200" b="1" i="0" u="none" strike="noStrike" kern="1200" baseline="0" dirty="0" smtClean="0">
              <a:solidFill>
                <a:srgbClr val="002060"/>
              </a:solidFill>
              <a:latin typeface="Arial" pitchFamily="34" charset="0"/>
              <a:cs typeface="Arial" pitchFamily="34" charset="0"/>
            </a:rPr>
            <a:t>$9.7 Billion</a:t>
          </a:r>
        </a:p>
      </cdr:txBody>
    </cdr:sp>
  </cdr:relSizeAnchor>
</c:userShapes>
</file>

<file path=ppt/handoutMasters/_rels/handoutMaster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1" y="8902700"/>
            <a:ext cx="2743200" cy="468313"/>
          </a:xfrm>
          <a:prstGeom prst="rect">
            <a:avLst/>
          </a:prstGeom>
        </p:spPr>
        <p:txBody>
          <a:bodyPr vert="horz" lIns="93616" tIns="46808" rIns="93616" bIns="46808" rtlCol="0" anchor="b"/>
          <a:lstStyle>
            <a:lvl1pPr algn="l">
              <a:defRPr sz="1200" smtClean="0"/>
            </a:lvl1pPr>
          </a:lstStyle>
          <a:p>
            <a:r>
              <a:rPr lang="en-US" sz="1000" dirty="0">
                <a:latin typeface="Times New Roman" pitchFamily="18" charset="0"/>
                <a:cs typeface="Times New Roman" pitchFamily="18" charset="0"/>
              </a:rPr>
              <a:t>© 2009 by The Leadership and Learning Center</a:t>
            </a:r>
          </a:p>
          <a:p>
            <a:r>
              <a:rPr lang="en-US" sz="1000" dirty="0">
                <a:latin typeface="Times New Roman" pitchFamily="18" charset="0"/>
                <a:cs typeface="Times New Roman" pitchFamily="18" charset="0"/>
              </a:rPr>
              <a:t>All rights reserved. Copy only with permission.</a:t>
            </a:r>
          </a:p>
          <a:p>
            <a:r>
              <a:rPr lang="en-US" sz="1000" dirty="0">
                <a:latin typeface="Times New Roman" pitchFamily="18" charset="0"/>
                <a:cs typeface="Times New Roman" pitchFamily="18" charset="0"/>
              </a:rPr>
              <a:t>866.399.6019</a:t>
            </a:r>
          </a:p>
        </p:txBody>
      </p:sp>
      <p:sp>
        <p:nvSpPr>
          <p:cNvPr id="5" name="Slide Number Placeholder 4"/>
          <p:cNvSpPr>
            <a:spLocks noGrp="1"/>
          </p:cNvSpPr>
          <p:nvPr>
            <p:ph type="sldNum" sz="quarter" idx="3"/>
          </p:nvPr>
        </p:nvSpPr>
        <p:spPr>
          <a:xfrm>
            <a:off x="3970338" y="8902700"/>
            <a:ext cx="3038475" cy="468313"/>
          </a:xfrm>
          <a:prstGeom prst="rect">
            <a:avLst/>
          </a:prstGeom>
        </p:spPr>
        <p:txBody>
          <a:bodyPr vert="horz" lIns="93616" tIns="46808" rIns="93616" bIns="46808" rtlCol="0" anchor="b"/>
          <a:lstStyle>
            <a:lvl1pPr algn="r">
              <a:defRPr sz="1200" smtClean="0"/>
            </a:lvl1pPr>
          </a:lstStyle>
          <a:p>
            <a:r>
              <a:rPr lang="en-US" sz="1000" dirty="0" smtClean="0">
                <a:latin typeface="Times New Roman" pitchFamily="18" charset="0"/>
                <a:cs typeface="Times New Roman" pitchFamily="18" charset="0"/>
              </a:rPr>
              <a:t>CCSD</a:t>
            </a:r>
            <a:endParaRPr lang="en-US" sz="1000" dirty="0">
              <a:latin typeface="Times New Roman" pitchFamily="18" charset="0"/>
              <a:cs typeface="Times New Roman" pitchFamily="18" charset="0"/>
            </a:endParaRPr>
          </a:p>
          <a:p>
            <a:r>
              <a:rPr lang="en-US" sz="1000" dirty="0" smtClean="0">
                <a:latin typeface="Times New Roman" pitchFamily="18" charset="0"/>
                <a:cs typeface="Times New Roman" pitchFamily="18" charset="0"/>
              </a:rPr>
              <a:t>9.23.09</a:t>
            </a:r>
            <a:endParaRPr lang="en-US" sz="1000" dirty="0">
              <a:latin typeface="Times New Roman" pitchFamily="18" charset="0"/>
              <a:cs typeface="Times New Roman" pitchFamily="18" charset="0"/>
            </a:endParaRPr>
          </a:p>
          <a:p>
            <a:pPr>
              <a:defRPr/>
            </a:pPr>
            <a:fld id="{E72178B5-F4BB-4CB2-8205-C866A0BF6221}" type="slidenum">
              <a:rPr lang="en-US" sz="1000" smtClean="0">
                <a:latin typeface="Times New Roman" pitchFamily="18" charset="0"/>
                <a:cs typeface="Times New Roman" pitchFamily="18" charset="0"/>
              </a:rPr>
              <a:pPr>
                <a:defRPr/>
              </a:pPr>
              <a:t>‹#›</a:t>
            </a:fld>
            <a:endParaRPr lang="en-US" sz="1000" dirty="0">
              <a:latin typeface="Times New Roman" pitchFamily="18" charset="0"/>
              <a:cs typeface="Times New Roman" pitchFamily="18" charset="0"/>
            </a:endParaRPr>
          </a:p>
        </p:txBody>
      </p:sp>
      <p:pic>
        <p:nvPicPr>
          <p:cNvPr id="77826" name="Picture 2"/>
          <p:cNvPicPr>
            <a:picLocks noChangeAspect="1" noChangeArrowheads="1"/>
          </p:cNvPicPr>
          <p:nvPr/>
        </p:nvPicPr>
        <p:blipFill>
          <a:blip r:embed="rId2" cstate="print"/>
          <a:srcRect/>
          <a:stretch>
            <a:fillRect/>
          </a:stretch>
        </p:blipFill>
        <p:spPr bwMode="auto">
          <a:xfrm>
            <a:off x="2743200" y="8752846"/>
            <a:ext cx="1085850" cy="619754"/>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8313"/>
          </a:xfrm>
          <a:prstGeom prst="rect">
            <a:avLst/>
          </a:prstGeom>
        </p:spPr>
        <p:txBody>
          <a:bodyPr vert="horz" lIns="93616" tIns="46808" rIns="93616" bIns="46808"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970338" y="0"/>
            <a:ext cx="3038475" cy="468313"/>
          </a:xfrm>
          <a:prstGeom prst="rect">
            <a:avLst/>
          </a:prstGeom>
        </p:spPr>
        <p:txBody>
          <a:bodyPr vert="horz" lIns="93616" tIns="46808" rIns="93616" bIns="46808" rtlCol="0"/>
          <a:lstStyle>
            <a:lvl1pPr algn="r" fontAlgn="auto">
              <a:spcBef>
                <a:spcPts val="0"/>
              </a:spcBef>
              <a:spcAft>
                <a:spcPts val="0"/>
              </a:spcAft>
              <a:defRPr sz="1200">
                <a:latin typeface="+mn-lt"/>
              </a:defRPr>
            </a:lvl1pPr>
          </a:lstStyle>
          <a:p>
            <a:pPr>
              <a:defRPr/>
            </a:pPr>
            <a:fld id="{64A59004-57F6-4DCE-9876-77E31A10B3DF}" type="datetimeFigureOut">
              <a:rPr lang="en-US"/>
              <a:pPr>
                <a:defRPr/>
              </a:pPr>
              <a:t>5/11/2010</a:t>
            </a:fld>
            <a:endParaRPr lang="en-US" dirty="0"/>
          </a:p>
        </p:txBody>
      </p:sp>
      <p:sp>
        <p:nvSpPr>
          <p:cNvPr id="4" name="Slide Image Placeholder 3"/>
          <p:cNvSpPr>
            <a:spLocks noGrp="1" noRot="1" noChangeAspect="1"/>
          </p:cNvSpPr>
          <p:nvPr>
            <p:ph type="sldImg" idx="2"/>
          </p:nvPr>
        </p:nvSpPr>
        <p:spPr>
          <a:xfrm>
            <a:off x="1162050" y="703263"/>
            <a:ext cx="4686300" cy="3514725"/>
          </a:xfrm>
          <a:prstGeom prst="rect">
            <a:avLst/>
          </a:prstGeom>
          <a:noFill/>
          <a:ln w="12700">
            <a:solidFill>
              <a:prstClr val="black"/>
            </a:solidFill>
          </a:ln>
        </p:spPr>
        <p:txBody>
          <a:bodyPr vert="horz" lIns="93616" tIns="46808" rIns="93616" bIns="46808" rtlCol="0" anchor="ctr"/>
          <a:lstStyle/>
          <a:p>
            <a:pPr lvl="0"/>
            <a:endParaRPr lang="en-US" noProof="0" dirty="0" smtClean="0"/>
          </a:p>
        </p:txBody>
      </p:sp>
      <p:sp>
        <p:nvSpPr>
          <p:cNvPr id="5" name="Notes Placeholder 4"/>
          <p:cNvSpPr>
            <a:spLocks noGrp="1"/>
          </p:cNvSpPr>
          <p:nvPr>
            <p:ph type="body" sz="quarter" idx="3"/>
          </p:nvPr>
        </p:nvSpPr>
        <p:spPr>
          <a:xfrm>
            <a:off x="701675" y="4451350"/>
            <a:ext cx="5607050" cy="4217988"/>
          </a:xfrm>
          <a:prstGeom prst="rect">
            <a:avLst/>
          </a:prstGeom>
        </p:spPr>
        <p:txBody>
          <a:bodyPr vert="horz" lIns="93616" tIns="46808" rIns="93616" bIns="46808"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902700"/>
            <a:ext cx="3038475" cy="468313"/>
          </a:xfrm>
          <a:prstGeom prst="rect">
            <a:avLst/>
          </a:prstGeom>
        </p:spPr>
        <p:txBody>
          <a:bodyPr vert="horz" lIns="93616" tIns="46808" rIns="93616" bIns="46808"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970338" y="8902700"/>
            <a:ext cx="3038475" cy="468313"/>
          </a:xfrm>
          <a:prstGeom prst="rect">
            <a:avLst/>
          </a:prstGeom>
        </p:spPr>
        <p:txBody>
          <a:bodyPr vert="horz" lIns="93616" tIns="46808" rIns="93616" bIns="46808" rtlCol="0" anchor="b"/>
          <a:lstStyle>
            <a:lvl1pPr algn="r" fontAlgn="auto">
              <a:spcBef>
                <a:spcPts val="0"/>
              </a:spcBef>
              <a:spcAft>
                <a:spcPts val="0"/>
              </a:spcAft>
              <a:defRPr sz="1200">
                <a:latin typeface="+mn-lt"/>
              </a:defRPr>
            </a:lvl1pPr>
          </a:lstStyle>
          <a:p>
            <a:pPr>
              <a:defRPr/>
            </a:pPr>
            <a:fld id="{4486A066-E6B2-45C0-9AD0-C3DB8D456A12}"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two videos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46, 50, 52, 53</a:t>
            </a:r>
          </a:p>
          <a:p>
            <a:r>
              <a:rPr lang="en-US" dirty="0" smtClean="0"/>
              <a:t>Balance theatre in the </a:t>
            </a:r>
            <a:r>
              <a:rPr lang="en-US" dirty="0" err="1" smtClean="0"/>
              <a:t>childrens</a:t>
            </a:r>
            <a:r>
              <a:rPr lang="en-US" dirty="0" smtClean="0"/>
              <a:t>’ </a:t>
            </a:r>
            <a:r>
              <a:rPr lang="en-US" dirty="0" err="1" smtClean="0"/>
              <a:t>pics</a:t>
            </a:r>
            <a:endParaRPr lang="en-US" dirty="0" smtClean="0"/>
          </a:p>
          <a:p>
            <a:endParaRPr lang="en-US" dirty="0" smtClean="0"/>
          </a:p>
          <a:p>
            <a:r>
              <a:rPr lang="en-US" dirty="0" smtClean="0"/>
              <a:t>POSTERS: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Sense-o-grams created in morning</a:t>
            </a:r>
          </a:p>
          <a:p>
            <a:r>
              <a:rPr lang="en-US" dirty="0" smtClean="0"/>
              <a:t>Parking Lot</a:t>
            </a:r>
          </a:p>
          <a:p>
            <a:r>
              <a:rPr lang="en-US" dirty="0" smtClean="0"/>
              <a:t>Schedule</a:t>
            </a:r>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D1B029B-8357-4EC1-A6F8-78A89FB0E9C0}" type="slidenum">
              <a:rPr lang="en-US"/>
              <a:pPr/>
              <a:t>19</a:t>
            </a:fld>
            <a:endParaRPr lang="en-US" dirty="0"/>
          </a:p>
        </p:txBody>
      </p:sp>
      <p:sp>
        <p:nvSpPr>
          <p:cNvPr id="245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lIns="93587" tIns="46795" rIns="93587" bIns="46795"/>
          <a:lstStyle/>
          <a:p>
            <a:pPr>
              <a:lnSpc>
                <a:spcPct val="90000"/>
              </a:lnSpc>
              <a:spcBef>
                <a:spcPts val="1229"/>
              </a:spcBef>
            </a:pPr>
            <a:endParaRPr lang="en-US" dirty="0"/>
          </a:p>
        </p:txBody>
      </p:sp>
      <p:sp>
        <p:nvSpPr>
          <p:cNvPr id="4" name="Slide Number Placeholder 3"/>
          <p:cNvSpPr txBox="1">
            <a:spLocks noGrp="1"/>
          </p:cNvSpPr>
          <p:nvPr/>
        </p:nvSpPr>
        <p:spPr bwMode="auto">
          <a:xfrm>
            <a:off x="3970938" y="8902343"/>
            <a:ext cx="3037840" cy="468630"/>
          </a:xfrm>
          <a:prstGeom prst="rect">
            <a:avLst/>
          </a:prstGeom>
          <a:noFill/>
          <a:ln w="9525">
            <a:noFill/>
            <a:miter lim="800000"/>
            <a:headEnd/>
            <a:tailEnd/>
          </a:ln>
        </p:spPr>
        <p:txBody>
          <a:bodyPr lIns="93587" tIns="46795" rIns="93587" bIns="46795" anchor="b"/>
          <a:lstStyle/>
          <a:p>
            <a:pPr algn="r" defTabSz="918285"/>
            <a:fld id="{62145654-5817-48C3-B065-8EA8EB08FC33}" type="slidenum">
              <a:rPr lang="en-US" sz="1200">
                <a:latin typeface="Calibri" pitchFamily="34" charset="0"/>
                <a:ea typeface="ＭＳ Ｐゴシック" pitchFamily="-112" charset="-128"/>
              </a:rPr>
              <a:pPr algn="r" defTabSz="918285"/>
              <a:t>19</a:t>
            </a:fld>
            <a:endParaRPr lang="en-US" sz="1200" dirty="0">
              <a:latin typeface="Calibri" pitchFamily="34" charset="0"/>
              <a:ea typeface="ＭＳ Ｐゴシック" pitchFamily="-112"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679B0AF2-876E-433D-A195-A6B03A8293DC}" type="slidenum">
              <a:rPr lang="en-US"/>
              <a:pPr/>
              <a:t>20</a:t>
            </a:fld>
            <a:endParaRPr lang="en-US" dirty="0"/>
          </a:p>
        </p:txBody>
      </p:sp>
      <p:sp>
        <p:nvSpPr>
          <p:cNvPr id="225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lIns="93587" tIns="46795" rIns="93587" bIns="46795"/>
          <a:lstStyle/>
          <a:p>
            <a:pPr>
              <a:lnSpc>
                <a:spcPct val="90000"/>
              </a:lnSpc>
            </a:pPr>
            <a:r>
              <a:rPr lang="en-US" sz="1100" dirty="0"/>
              <a:t>RTT should say 4.35 billion.</a:t>
            </a:r>
          </a:p>
        </p:txBody>
      </p:sp>
      <p:sp>
        <p:nvSpPr>
          <p:cNvPr id="4" name="Slide Number Placeholder 3"/>
          <p:cNvSpPr txBox="1">
            <a:spLocks noGrp="1"/>
          </p:cNvSpPr>
          <p:nvPr/>
        </p:nvSpPr>
        <p:spPr bwMode="auto">
          <a:xfrm>
            <a:off x="3970938" y="8902343"/>
            <a:ext cx="3037840" cy="468630"/>
          </a:xfrm>
          <a:prstGeom prst="rect">
            <a:avLst/>
          </a:prstGeom>
          <a:noFill/>
          <a:ln w="9525">
            <a:noFill/>
            <a:miter lim="800000"/>
            <a:headEnd/>
            <a:tailEnd/>
          </a:ln>
        </p:spPr>
        <p:txBody>
          <a:bodyPr lIns="93587" tIns="46795" rIns="93587" bIns="46795" anchor="b"/>
          <a:lstStyle/>
          <a:p>
            <a:pPr algn="r" defTabSz="918285"/>
            <a:fld id="{C1F05029-489F-492D-B19E-8E2C85C9A0CA}" type="slidenum">
              <a:rPr lang="en-US" sz="1200">
                <a:latin typeface="Calibri" pitchFamily="34" charset="0"/>
                <a:ea typeface="ＭＳ Ｐゴシック" pitchFamily="-112" charset="-128"/>
              </a:rPr>
              <a:pPr algn="r" defTabSz="918285"/>
              <a:t>20</a:t>
            </a:fld>
            <a:endParaRPr lang="en-US" sz="1200" dirty="0">
              <a:latin typeface="Calibri" pitchFamily="34" charset="0"/>
              <a:ea typeface="ＭＳ Ｐゴシック" pitchFamily="-112"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BAE5E76-120E-475E-B865-B98499478605}"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has changed in the way we communicate</a:t>
            </a:r>
            <a:r>
              <a:rPr lang="en-US" baseline="0" dirty="0" smtClean="0"/>
              <a:t> and practice our art that would suggest we need to make changes at the </a:t>
            </a:r>
            <a:r>
              <a:rPr lang="en-US" baseline="0" dirty="0" err="1" smtClean="0"/>
              <a:t>natl</a:t>
            </a:r>
            <a:r>
              <a:rPr lang="en-US" baseline="0" dirty="0" smtClean="0"/>
              <a:t> level to engage learners?</a:t>
            </a:r>
          </a:p>
          <a:p>
            <a:r>
              <a:rPr lang="en-US" dirty="0" smtClean="0"/>
              <a:t>is the difference between 1994</a:t>
            </a:r>
            <a:r>
              <a:rPr lang="en-US" baseline="0" dirty="0" smtClean="0"/>
              <a:t> and 2010?  Events</a:t>
            </a:r>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endParaRPr lang="en-US" dirty="0" smtClean="0"/>
          </a:p>
        </p:txBody>
      </p:sp>
      <p:sp>
        <p:nvSpPr>
          <p:cNvPr id="22532" name="Slide Number Placeholder 3"/>
          <p:cNvSpPr>
            <a:spLocks noGrp="1"/>
          </p:cNvSpPr>
          <p:nvPr>
            <p:ph type="sldNum" sz="quarter" idx="5"/>
          </p:nvPr>
        </p:nvSpPr>
        <p:spPr>
          <a:noFill/>
        </p:spPr>
        <p:txBody>
          <a:bodyPr/>
          <a:lstStyle/>
          <a:p>
            <a:fld id="{ADFB85FF-64C1-4ADC-BEB3-4721A51963D2}" type="slidenum">
              <a:rPr lang="en-US" smtClean="0">
                <a:cs typeface="Arial" pitchFamily="34" charset="0"/>
              </a:rPr>
              <a:pPr/>
              <a:t>31</a:t>
            </a:fld>
            <a:endParaRPr lang="en-US" dirty="0" smtClean="0">
              <a:cs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BDB2DD-2358-49DB-BE1F-8F1A3306D64F}"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BAE5E76-120E-475E-B865-B98499478605}" type="slidenum">
              <a:rPr lang="en-US" smtClean="0"/>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BFA5FE4-D1BD-4711-85EA-3F2261996E85}"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2CD1C3D-47A8-40C8-A81F-0B1FC72F18E7}"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AE5E76-120E-475E-B865-B98499478605}" type="slidenum">
              <a:rPr lang="en-US" smtClean="0"/>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BDB2DD-2358-49DB-BE1F-8F1A3306D64F}"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US" smtClean="0"/>
          </a:p>
        </p:txBody>
      </p:sp>
      <p:sp>
        <p:nvSpPr>
          <p:cNvPr id="33796" name="Slide Number Placeholder 3"/>
          <p:cNvSpPr txBox="1">
            <a:spLocks noGrp="1"/>
          </p:cNvSpPr>
          <p:nvPr/>
        </p:nvSpPr>
        <p:spPr bwMode="auto">
          <a:xfrm>
            <a:off x="3972240" y="8904616"/>
            <a:ext cx="3038161" cy="467984"/>
          </a:xfrm>
          <a:prstGeom prst="rect">
            <a:avLst/>
          </a:prstGeom>
          <a:noFill/>
          <a:ln w="9525">
            <a:noFill/>
            <a:miter lim="800000"/>
            <a:headEnd/>
            <a:tailEnd/>
          </a:ln>
        </p:spPr>
        <p:txBody>
          <a:bodyPr lIns="93279" tIns="46639" rIns="93279" bIns="46639" anchor="b"/>
          <a:lstStyle/>
          <a:p>
            <a:pPr algn="r" defTabSz="932104"/>
            <a:fld id="{D5563DA8-9F5D-4E9B-B37D-009CD2245A13}" type="slidenum">
              <a:rPr lang="en-US" sz="1200">
                <a:latin typeface="Times New Roman" pitchFamily="18" charset="0"/>
              </a:rPr>
              <a:pPr algn="r" defTabSz="932104"/>
              <a:t>45</a:t>
            </a:fld>
            <a:endParaRPr lang="en-US" sz="1200" dirty="0">
              <a:latin typeface="Times New Roman" pitchFamily="18"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2B9953-3B09-4FB7-BC18-F240D357268A}" type="slidenum">
              <a:rPr lang="en-US" smtClean="0"/>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BE605BF-1EE7-4416-97CE-AC467C84F327}" type="slidenum">
              <a:rPr lang="en-US" smtClean="0"/>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BE605BF-1EE7-4416-97CE-AC467C84F327}" type="slidenum">
              <a:rPr lang="en-US" smtClean="0"/>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BE605BF-1EE7-4416-97CE-AC467C84F327}" type="slidenum">
              <a:rPr lang="en-US" smtClean="0"/>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BE605BF-1EE7-4416-97CE-AC467C84F327}" type="slidenum">
              <a:rPr lang="en-US" smtClean="0"/>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7BDB2DD-2358-49DB-BE1F-8F1A3306D64F}"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endParaRPr lang="en-US" smtClean="0"/>
          </a:p>
        </p:txBody>
      </p:sp>
      <p:sp>
        <p:nvSpPr>
          <p:cNvPr id="36868" name="Slide Number Placeholder 3"/>
          <p:cNvSpPr txBox="1">
            <a:spLocks noGrp="1"/>
          </p:cNvSpPr>
          <p:nvPr/>
        </p:nvSpPr>
        <p:spPr bwMode="auto">
          <a:xfrm>
            <a:off x="3972241" y="8904616"/>
            <a:ext cx="3038161" cy="467984"/>
          </a:xfrm>
          <a:prstGeom prst="rect">
            <a:avLst/>
          </a:prstGeom>
          <a:noFill/>
          <a:ln w="9525">
            <a:noFill/>
            <a:miter lim="800000"/>
            <a:headEnd/>
            <a:tailEnd/>
          </a:ln>
        </p:spPr>
        <p:txBody>
          <a:bodyPr lIns="93271" tIns="46636" rIns="93271" bIns="46636" anchor="b"/>
          <a:lstStyle/>
          <a:p>
            <a:pPr algn="r" defTabSz="932020"/>
            <a:fld id="{50A22AB7-3156-48AC-92F5-F5C0FE13AF29}" type="slidenum">
              <a:rPr lang="en-US" sz="1200">
                <a:latin typeface="Times New Roman" pitchFamily="18" charset="0"/>
              </a:rPr>
              <a:pPr algn="r" defTabSz="932020"/>
              <a:t>59</a:t>
            </a:fld>
            <a:endParaRPr lang="en-US" sz="1200" dirty="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50180" name="Footer Placeholder 3"/>
          <p:cNvSpPr>
            <a:spLocks noGrp="1"/>
          </p:cNvSpPr>
          <p:nvPr>
            <p:ph type="ftr" sz="quarter" idx="4"/>
          </p:nvPr>
        </p:nvSpPr>
        <p:spPr/>
        <p:txBody>
          <a:bodyPr/>
          <a:lstStyle/>
          <a:p>
            <a:pPr>
              <a:defRPr/>
            </a:pPr>
            <a:r>
              <a:rPr lang="en-US" dirty="0" smtClean="0"/>
              <a:t>Copyright 1999, Center for Performance Assessment (800-844-6599)</a:t>
            </a:r>
          </a:p>
        </p:txBody>
      </p:sp>
      <p:sp>
        <p:nvSpPr>
          <p:cNvPr id="50181" name="Slide Number Placeholder 4"/>
          <p:cNvSpPr>
            <a:spLocks noGrp="1"/>
          </p:cNvSpPr>
          <p:nvPr>
            <p:ph type="sldNum" sz="quarter" idx="5"/>
          </p:nvPr>
        </p:nvSpPr>
        <p:spPr/>
        <p:txBody>
          <a:bodyPr/>
          <a:lstStyle/>
          <a:p>
            <a:pPr>
              <a:defRPr/>
            </a:pPr>
            <a:fld id="{C983D979-0EC0-4B72-A0EC-F639D627395E}" type="slidenum">
              <a:rPr lang="en-US" smtClean="0"/>
              <a:pPr>
                <a:defRPr/>
              </a:pPr>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486A066-E6B2-45C0-9AD0-C3DB8D456A12}"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2CD1C3D-47A8-40C8-A81F-0B1FC72F18E7}"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130425"/>
            <a:ext cx="8686800" cy="1470025"/>
          </a:xfrm>
        </p:spPr>
        <p:txBody>
          <a:bodyPr>
            <a:normAutofit/>
          </a:bodyPr>
          <a:lstStyle>
            <a:lvl1pPr>
              <a:defRPr sz="4400" b="1">
                <a:solidFill>
                  <a:schemeClr val="bg1"/>
                </a:solidFill>
                <a:latin typeface="Arial" pitchFamily="34" charset="0"/>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Footer Placeholder 4"/>
          <p:cNvSpPr>
            <a:spLocks noGrp="1"/>
          </p:cNvSpPr>
          <p:nvPr>
            <p:ph type="ftr" sz="quarter" idx="10"/>
          </p:nvPr>
        </p:nvSpPr>
        <p:spPr>
          <a:xfrm>
            <a:off x="609600" y="6096000"/>
            <a:ext cx="8001000" cy="625475"/>
          </a:xfrm>
        </p:spPr>
        <p:txBody>
          <a:bodyPr/>
          <a:lstStyle>
            <a:lvl1pPr>
              <a:defRPr sz="2000">
                <a:solidFill>
                  <a:schemeClr val="bg1"/>
                </a:solidFill>
                <a:latin typeface="Arial" pitchFamily="34" charset="0"/>
                <a:cs typeface="Arial" pitchFamily="34" charset="0"/>
              </a:defRPr>
            </a:lvl1pPr>
          </a:lstStyle>
          <a:p>
            <a:pPr>
              <a:defRPr/>
            </a:pP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2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400" b="1">
                <a:solidFill>
                  <a:schemeClr val="bg1"/>
                </a:solidFill>
                <a:latin typeface="Arial" pitchFamily="34" charset="0"/>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343400"/>
          </a:xfrm>
        </p:spPr>
        <p:txBody>
          <a:bodyPr/>
          <a:lstStyle>
            <a:lvl1pPr>
              <a:defRPr sz="3400" b="1">
                <a:solidFill>
                  <a:schemeClr val="bg1"/>
                </a:solidFill>
                <a:latin typeface="Arial" pitchFamily="34" charset="0"/>
                <a:cs typeface="Arial" pitchFamily="34" charset="0"/>
              </a:defRPr>
            </a:lvl1pPr>
            <a:lvl2pPr>
              <a:defRPr sz="3200" b="1">
                <a:solidFill>
                  <a:schemeClr val="bg1"/>
                </a:solidFill>
                <a:latin typeface="Arial" pitchFamily="34" charset="0"/>
                <a:cs typeface="Arial" pitchFamily="34" charset="0"/>
              </a:defRPr>
            </a:lvl2pPr>
            <a:lvl3pPr>
              <a:defRPr sz="3000" b="1">
                <a:solidFill>
                  <a:schemeClr val="bg1"/>
                </a:solidFill>
                <a:latin typeface="Arial" pitchFamily="34" charset="0"/>
                <a:cs typeface="Arial" pitchFamily="34" charset="0"/>
              </a:defRPr>
            </a:lvl3pPr>
            <a:lvl4pPr>
              <a:defRPr sz="2800" b="1">
                <a:solidFill>
                  <a:schemeClr val="bg1"/>
                </a:solidFill>
                <a:latin typeface="Arial" pitchFamily="34" charset="0"/>
                <a:cs typeface="Arial" pitchFamily="34" charset="0"/>
              </a:defRPr>
            </a:lvl4pPr>
            <a:lvl5pPr>
              <a:defRPr sz="2800" b="1">
                <a:solidFill>
                  <a:schemeClr val="bg1"/>
                </a:solidFill>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Footer Placeholder 4"/>
          <p:cNvSpPr>
            <a:spLocks noGrp="1"/>
          </p:cNvSpPr>
          <p:nvPr>
            <p:ph type="ftr" sz="quarter" idx="10"/>
          </p:nvPr>
        </p:nvSpPr>
        <p:spPr>
          <a:xfrm>
            <a:off x="457200" y="6096000"/>
            <a:ext cx="8229600" cy="625475"/>
          </a:xfrm>
        </p:spPr>
        <p:txBody>
          <a:bodyPr/>
          <a:lstStyle>
            <a:lvl1pPr>
              <a:defRPr sz="2000">
                <a:solidFill>
                  <a:schemeClr val="bg1"/>
                </a:solidFill>
              </a:defRPr>
            </a:lvl1pPr>
          </a:lstStyle>
          <a:p>
            <a:pPr>
              <a:defRPr/>
            </a:pP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a:bodyPr>
          <a:lstStyle>
            <a:lvl1pPr>
              <a:defRPr sz="4400" b="1">
                <a:solidFill>
                  <a:schemeClr val="bg1"/>
                </a:solidFill>
                <a:latin typeface="Arial" pitchFamily="34" charset="0"/>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286000"/>
            <a:ext cx="8229600" cy="4190999"/>
          </a:xfrm>
        </p:spPr>
        <p:txBody>
          <a:bodyPr/>
          <a:lstStyle>
            <a:lvl1pPr>
              <a:defRPr sz="3400" b="1">
                <a:solidFill>
                  <a:schemeClr val="bg1"/>
                </a:solidFill>
                <a:latin typeface="Arial" pitchFamily="34" charset="0"/>
                <a:cs typeface="Arial" pitchFamily="34" charset="0"/>
              </a:defRPr>
            </a:lvl1pPr>
            <a:lvl2pPr>
              <a:defRPr sz="3200" b="1">
                <a:solidFill>
                  <a:schemeClr val="bg1"/>
                </a:solidFill>
                <a:latin typeface="Arial" pitchFamily="34" charset="0"/>
                <a:cs typeface="Arial" pitchFamily="34" charset="0"/>
              </a:defRPr>
            </a:lvl2pPr>
            <a:lvl3pPr>
              <a:defRPr sz="3000" b="1">
                <a:solidFill>
                  <a:schemeClr val="bg1"/>
                </a:solidFill>
                <a:latin typeface="Arial" pitchFamily="34" charset="0"/>
                <a:cs typeface="Arial" pitchFamily="34" charset="0"/>
              </a:defRPr>
            </a:lvl3pPr>
            <a:lvl4pPr>
              <a:defRPr sz="2800" b="1">
                <a:solidFill>
                  <a:schemeClr val="bg1"/>
                </a:solidFill>
                <a:latin typeface="Arial" pitchFamily="34" charset="0"/>
                <a:cs typeface="Arial" pitchFamily="34" charset="0"/>
              </a:defRPr>
            </a:lvl4pPr>
            <a:lvl5pPr>
              <a:defRPr sz="2800" b="1">
                <a:solidFill>
                  <a:schemeClr val="bg1"/>
                </a:solidFill>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363DF7-78D5-459E-B9E8-46AB5C823797}" type="datetimeFigureOut">
              <a:rPr lang="en-US" smtClean="0"/>
              <a:pPr/>
              <a:t>5/11/2010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5C18D1C-F867-4C6D-98E4-381D2C60CE7E}"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828800" y="188913"/>
            <a:ext cx="7077075" cy="10668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828800" y="1593850"/>
            <a:ext cx="3462338" cy="50752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443538" y="1593850"/>
            <a:ext cx="3462337" cy="50752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9248E53E-5979-4EFA-BCA2-E5E88C146AFE}"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828800" y="188913"/>
            <a:ext cx="7077075" cy="1066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828800" y="1593850"/>
            <a:ext cx="7077075" cy="5075238"/>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5959E27D-64C0-4A4E-B4BD-464D0D7EBC7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3A52EA8-3FC2-4579-9526-213336896DBA}" type="datetimeFigureOut">
              <a:rPr lang="en-US"/>
              <a:pPr>
                <a:defRPr/>
              </a:pPr>
              <a:t>5/11/2010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6C3B3F9-5C95-43E8-B7E2-D990BAA59489}"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6" r:id="rId4"/>
    <p:sldLayoutId id="2147483697" r:id="rId5"/>
    <p:sldLayoutId id="2147483698" r:id="rId6"/>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hyperlink" Target="http://www.grammaradvisor.com/unit2/index.php" TargetMode="External"/><Relationship Id="rId4" Type="http://schemas.openxmlformats.org/officeDocument/2006/relationships/image" Target="../media/image29.jpeg"/></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images.google.com/imgres?imgurl=http://www.crashcodes.com/files/BlueBlackPatternedFade.bmp&amp;imgrefurl=http://forums.mygen.co.uk/index.php?topic=4438.0&amp;usg=__iFSVuv-mEHAuH3BIIeLMaXDSHig=&amp;h=768&amp;w=1024&amp;sz=2305&amp;hl=en&amp;start=7&amp;tbnid=72p-mzkp7YBEWM:&amp;tbnh=113&amp;tbnw=150&amp;prev=/images?q=solid+blue+backgrounds&amp;gbv=2&amp;hl=en&amp;safe=off&amp;sa=G" TargetMode="External"/><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35.jpeg"/></Relationships>
</file>

<file path=ppt/slides/_rels/slide36.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39.jpe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37.jpeg"/><Relationship Id="rId9" Type="http://schemas.openxmlformats.org/officeDocument/2006/relationships/image" Target="../media/image42.jpeg"/></Relationships>
</file>

<file path=ppt/slides/_rels/slide37.xml.rels><?xml version="1.0" encoding="UTF-8" standalone="yes"?>
<Relationships xmlns="http://schemas.openxmlformats.org/package/2006/relationships"><Relationship Id="rId3" Type="http://schemas.openxmlformats.org/officeDocument/2006/relationships/hyperlink" Target="http://www.youtube.com/watch?v=0fu4vmiXxwc"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image" Target="../media/image46.jpeg"/><Relationship Id="rId4" Type="http://schemas.openxmlformats.org/officeDocument/2006/relationships/image" Target="../media/image45.jpeg"/></Relationships>
</file>

<file path=ppt/slides/_rels/slide39.xml.rels><?xml version="1.0" encoding="UTF-8" standalone="yes"?>
<Relationships xmlns="http://schemas.openxmlformats.org/package/2006/relationships"><Relationship Id="rId3" Type="http://schemas.openxmlformats.org/officeDocument/2006/relationships/hyperlink" Target="http://www.youtube.com/watch?v=W2j9qw-A0NM"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49.jpeg"/></Relationships>
</file>

<file path=ppt/slides/_rels/slide4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51.xml"/><Relationship Id="rId1" Type="http://schemas.openxmlformats.org/officeDocument/2006/relationships/slideLayout" Target="../slideLayouts/slideLayout4.xml"/><Relationship Id="rId5" Type="http://schemas.openxmlformats.org/officeDocument/2006/relationships/image" Target="../media/image56.jpeg"/><Relationship Id="rId4" Type="http://schemas.openxmlformats.org/officeDocument/2006/relationships/image" Target="../media/image55.gif"/></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hyperlink" Target="http://www.floridastandards.org/index.aspx"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wmf"/><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t.seattleschools.org/blog/wp-content/files/2007/02/lightblue.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3" name="Picture 2" descr="023.JPG"/>
          <p:cNvPicPr>
            <a:picLocks noChangeAspect="1"/>
          </p:cNvPicPr>
          <p:nvPr/>
        </p:nvPicPr>
        <p:blipFill>
          <a:blip r:embed="rId4" cstate="print"/>
          <a:stretch>
            <a:fillRect/>
          </a:stretch>
        </p:blipFill>
        <p:spPr>
          <a:xfrm>
            <a:off x="0" y="0"/>
            <a:ext cx="9144000" cy="6172200"/>
          </a:xfrm>
          <a:prstGeom prst="rect">
            <a:avLst/>
          </a:prstGeom>
        </p:spPr>
      </p:pic>
      <p:sp>
        <p:nvSpPr>
          <p:cNvPr id="4" name="Text Box 6"/>
          <p:cNvSpPr txBox="1">
            <a:spLocks noChangeArrowheads="1"/>
          </p:cNvSpPr>
          <p:nvPr/>
        </p:nvSpPr>
        <p:spPr bwMode="auto">
          <a:xfrm>
            <a:off x="152400" y="-76200"/>
            <a:ext cx="9144000" cy="1261884"/>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algn="ctr"/>
            <a:r>
              <a:rPr lang="en-US" sz="3800" b="1" i="1" dirty="0" smtClean="0">
                <a:ln w="12700">
                  <a:solidFill>
                    <a:schemeClr val="tx2">
                      <a:satMod val="155000"/>
                    </a:schemeClr>
                  </a:solidFill>
                  <a:prstDash val="solid"/>
                </a:ln>
                <a:solidFill>
                  <a:schemeClr val="bg1"/>
                </a:solidFill>
                <a:effectLst>
                  <a:glow rad="63500">
                    <a:schemeClr val="accent1">
                      <a:satMod val="175000"/>
                      <a:alpha val="40000"/>
                    </a:schemeClr>
                  </a:glow>
                </a:effectLst>
              </a:rPr>
              <a:t>National Expectations for Learning </a:t>
            </a:r>
          </a:p>
          <a:p>
            <a:pPr algn="ctr"/>
            <a:r>
              <a:rPr lang="en-US" sz="3800" b="1" i="1" dirty="0" smtClean="0">
                <a:ln w="12700">
                  <a:solidFill>
                    <a:schemeClr val="tx2">
                      <a:satMod val="155000"/>
                    </a:schemeClr>
                  </a:solidFill>
                  <a:prstDash val="solid"/>
                </a:ln>
                <a:solidFill>
                  <a:schemeClr val="bg1"/>
                </a:solidFill>
                <a:effectLst>
                  <a:glow rad="63500">
                    <a:schemeClr val="accent1">
                      <a:satMod val="175000"/>
                      <a:alpha val="40000"/>
                    </a:schemeClr>
                  </a:glow>
                </a:effectLst>
              </a:rPr>
              <a:t>in the Arts</a:t>
            </a:r>
          </a:p>
        </p:txBody>
      </p:sp>
      <p:sp>
        <p:nvSpPr>
          <p:cNvPr id="5" name="Text Box 4"/>
          <p:cNvSpPr txBox="1">
            <a:spLocks noChangeArrowheads="1"/>
          </p:cNvSpPr>
          <p:nvPr/>
        </p:nvSpPr>
        <p:spPr bwMode="auto">
          <a:xfrm>
            <a:off x="0" y="5791200"/>
            <a:ext cx="9144000" cy="2462213"/>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algn="ctr"/>
            <a:endParaRPr lang="en-US" sz="2800" b="1" dirty="0">
              <a:solidFill>
                <a:srgbClr val="FFFF00"/>
              </a:solidFill>
            </a:endParaRPr>
          </a:p>
          <a:p>
            <a:pPr algn="ctr"/>
            <a:r>
              <a:rPr lang="en-US" sz="2800" b="1" dirty="0" smtClean="0">
                <a:ln w="12700">
                  <a:solidFill>
                    <a:schemeClr val="tx2">
                      <a:satMod val="155000"/>
                    </a:schemeClr>
                  </a:solidFill>
                  <a:prstDash val="solid"/>
                </a:ln>
                <a:solidFill>
                  <a:schemeClr val="bg1"/>
                </a:solidFill>
                <a:effectLst>
                  <a:glow rad="63500">
                    <a:schemeClr val="accent1">
                      <a:satMod val="175000"/>
                      <a:alpha val="40000"/>
                    </a:schemeClr>
                  </a:glow>
                </a:effectLst>
              </a:rPr>
              <a:t>Brandon Doubek, Ed.D.</a:t>
            </a:r>
            <a:endParaRPr lang="en-US" sz="2800" b="1" dirty="0">
              <a:solidFill>
                <a:srgbClr val="0070C0"/>
              </a:solidFill>
            </a:endParaRPr>
          </a:p>
          <a:p>
            <a:pPr algn="ctr"/>
            <a:endParaRPr lang="en-US" sz="2800" b="1" dirty="0">
              <a:solidFill>
                <a:srgbClr val="FFFF00"/>
              </a:solidFill>
            </a:endParaRPr>
          </a:p>
          <a:p>
            <a:pPr algn="ctr"/>
            <a:endParaRPr lang="en-US" sz="2800" b="1" dirty="0">
              <a:solidFill>
                <a:srgbClr val="FFFF00"/>
              </a:solidFill>
            </a:endParaRPr>
          </a:p>
          <a:p>
            <a:pPr algn="ctr">
              <a:spcBef>
                <a:spcPct val="50000"/>
              </a:spcBef>
            </a:pPr>
            <a:endParaRPr lang="en-US" sz="2800" dirty="0">
              <a:solidFill>
                <a:srgbClr val="FFFF00"/>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uapmakati.files.wordpress.com/2007/08/acronym-soup.gif"/>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3" name="Picture 2" descr="C:\Users\Brandon\AppData\Local\Microsoft\Windows\Temporary Internet Files\Content.IE5\VMDH6L5C\MPj04385700000[1].jpg"/>
          <p:cNvPicPr/>
          <p:nvPr/>
        </p:nvPicPr>
        <p:blipFill>
          <a:blip r:embed="rId4" cstate="print"/>
          <a:srcRect/>
          <a:stretch>
            <a:fillRect/>
          </a:stretch>
        </p:blipFill>
        <p:spPr bwMode="auto">
          <a:xfrm>
            <a:off x="7498080" y="5120640"/>
            <a:ext cx="1645920" cy="173736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descr="http://upload.wikimedia.org/wikipedia/commons/5/56/Setting_The_Stage.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229600" cy="1143000"/>
          </a:xfrm>
        </p:spPr>
        <p:txBody>
          <a:bodyPr/>
          <a:lstStyle/>
          <a:p>
            <a:r>
              <a:rPr lang="en-US" dirty="0" smtClean="0">
                <a:solidFill>
                  <a:srgbClr val="00B0F0"/>
                </a:solidFill>
              </a:rPr>
              <a:t>Post its</a:t>
            </a:r>
            <a:endParaRPr lang="en-US" dirty="0">
              <a:solidFill>
                <a:srgbClr val="00B0F0"/>
              </a:solidFill>
            </a:endParaRPr>
          </a:p>
        </p:txBody>
      </p:sp>
      <p:sp>
        <p:nvSpPr>
          <p:cNvPr id="3" name="Content Placeholder 2"/>
          <p:cNvSpPr>
            <a:spLocks noGrp="1"/>
          </p:cNvSpPr>
          <p:nvPr>
            <p:ph idx="1"/>
          </p:nvPr>
        </p:nvSpPr>
        <p:spPr/>
        <p:txBody>
          <a:bodyPr/>
          <a:lstStyle/>
          <a:p>
            <a:r>
              <a:rPr lang="en-US" dirty="0" smtClean="0"/>
              <a:t>Your anticipated outcome of this meeting</a:t>
            </a:r>
            <a:endParaRPr lang="en-US" dirty="0"/>
          </a:p>
        </p:txBody>
      </p:sp>
      <p:pic>
        <p:nvPicPr>
          <p:cNvPr id="91138" name="Picture 2" descr="http://knowfaces.files.wordpress.com/2008/04/warroom09.jpg"/>
          <p:cNvPicPr>
            <a:picLocks noChangeAspect="1" noChangeArrowheads="1"/>
          </p:cNvPicPr>
          <p:nvPr/>
        </p:nvPicPr>
        <p:blipFill>
          <a:blip r:embed="rId3" cstate="print"/>
          <a:srcRect/>
          <a:stretch>
            <a:fillRect/>
          </a:stretch>
        </p:blipFill>
        <p:spPr bwMode="auto">
          <a:xfrm>
            <a:off x="3048000" y="2895600"/>
            <a:ext cx="3810000" cy="28575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2" name="Picture 2" descr="http://www.formal-invitations.com/Merchant2/graphics/00000001/emerald-background-230.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4" name="Rectangle 2"/>
          <p:cNvSpPr txBox="1">
            <a:spLocks noChangeArrowheads="1"/>
          </p:cNvSpPr>
          <p:nvPr/>
        </p:nvSpPr>
        <p:spPr>
          <a:xfrm>
            <a:off x="0" y="228600"/>
            <a:ext cx="9144000" cy="147002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National Expectations for Learning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in Arts Education</a:t>
            </a:r>
            <a:endParaRPr kumimoji="0" lang="en-US" sz="4400" b="1" i="0" u="none" strike="noStrike" kern="1200" cap="none" spc="0" normalizeH="0" baseline="0" noProof="0" dirty="0">
              <a:ln>
                <a:noFill/>
              </a:ln>
              <a:solidFill>
                <a:srgbClr val="FFFF00"/>
              </a:solidFill>
              <a:effectLst/>
              <a:uLnTx/>
              <a:uFillTx/>
              <a:latin typeface="Arial" pitchFamily="34" charset="0"/>
              <a:ea typeface="+mj-ea"/>
              <a:cs typeface="Arial" pitchFamily="34" charset="0"/>
            </a:endParaRPr>
          </a:p>
        </p:txBody>
      </p:sp>
      <p:sp>
        <p:nvSpPr>
          <p:cNvPr id="5" name="Rectangle 3"/>
          <p:cNvSpPr txBox="1">
            <a:spLocks noChangeArrowheads="1"/>
          </p:cNvSpPr>
          <p:nvPr/>
        </p:nvSpPr>
        <p:spPr>
          <a:xfrm>
            <a:off x="457200" y="2590800"/>
            <a:ext cx="8153400" cy="1752600"/>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tabLst/>
              <a:defRPr/>
            </a:pPr>
            <a:r>
              <a:rPr kumimoji="0" lang="en-US" sz="3200" b="1" i="0" u="none" strike="noStrike" kern="1200" cap="none" spc="0" normalizeH="0" baseline="0" noProof="0" dirty="0" smtClean="0">
                <a:ln>
                  <a:noFill/>
                </a:ln>
                <a:solidFill>
                  <a:schemeClr val="bg1"/>
                </a:solidFill>
                <a:effectLst/>
                <a:uLnTx/>
                <a:uFillTx/>
                <a:latin typeface="Arial" pitchFamily="34" charset="0"/>
                <a:cs typeface="Arial" pitchFamily="34" charset="0"/>
              </a:rPr>
              <a:t>	A brief look at what has come </a:t>
            </a:r>
            <a:r>
              <a:rPr kumimoji="0" lang="en-US" sz="3200" b="1" i="0" u="none" strike="noStrike" kern="1200" cap="none" spc="0" normalizeH="0" baseline="0" noProof="0" dirty="0" smtClean="0">
                <a:ln>
                  <a:noFill/>
                </a:ln>
                <a:solidFill>
                  <a:srgbClr val="FFC000"/>
                </a:solidFill>
                <a:effectLst/>
                <a:uLnTx/>
                <a:uFillTx/>
                <a:latin typeface="Arial" pitchFamily="34" charset="0"/>
                <a:cs typeface="Arial" pitchFamily="34" charset="0"/>
              </a:rPr>
              <a:t>before</a:t>
            </a:r>
            <a:r>
              <a:rPr kumimoji="0" lang="en-US" sz="3200" b="1" i="0" u="none" strike="noStrike" kern="1200" cap="none" spc="0" normalizeH="0" baseline="0" noProof="0" dirty="0" smtClean="0">
                <a:ln>
                  <a:noFill/>
                </a:ln>
                <a:solidFill>
                  <a:schemeClr val="bg1"/>
                </a:solidFill>
                <a:effectLst/>
                <a:uLnTx/>
                <a:uFillTx/>
                <a:latin typeface="Arial" pitchFamily="34" charset="0"/>
                <a:cs typeface="Arial" pitchFamily="34" charset="0"/>
              </a:rPr>
              <a:t> and how educational context shapes the work </a:t>
            </a:r>
            <a:r>
              <a:rPr kumimoji="0" lang="en-US" sz="3200" b="1" i="0" u="none" strike="noStrike" kern="1200" cap="none" spc="0" normalizeH="0" baseline="0" noProof="0" dirty="0" smtClean="0">
                <a:ln>
                  <a:noFill/>
                </a:ln>
                <a:solidFill>
                  <a:srgbClr val="FFC000"/>
                </a:solidFill>
                <a:effectLst/>
                <a:uLnTx/>
                <a:uFillTx/>
                <a:latin typeface="Arial" pitchFamily="34" charset="0"/>
                <a:cs typeface="Arial" pitchFamily="34" charset="0"/>
              </a:rPr>
              <a:t>ahead</a:t>
            </a:r>
            <a:endParaRPr kumimoji="0" lang="en-US" sz="3200" b="1" i="0" u="none" strike="noStrike" kern="1200" cap="none" spc="0" normalizeH="0" baseline="0" noProof="0" dirty="0">
              <a:ln>
                <a:noFill/>
              </a:ln>
              <a:solidFill>
                <a:schemeClr val="bg1"/>
              </a:solidFill>
              <a:effectLst/>
              <a:uLnTx/>
              <a:uFillTx/>
              <a:latin typeface="Arial" pitchFamily="34" charset="0"/>
              <a:cs typeface="Arial" pitchFamily="34" charset="0"/>
            </a:endParaRPr>
          </a:p>
        </p:txBody>
      </p:sp>
      <p:pic>
        <p:nvPicPr>
          <p:cNvPr id="174084" name="Picture 4" descr="http://www.apericots.com/read/wp-content/uploads/vincent-van-gogh-paintings-from-saint-remy-2.jpg"/>
          <p:cNvPicPr>
            <a:picLocks noChangeAspect="1" noChangeArrowheads="1"/>
          </p:cNvPicPr>
          <p:nvPr/>
        </p:nvPicPr>
        <p:blipFill>
          <a:blip r:embed="rId4" cstate="print"/>
          <a:srcRect/>
          <a:stretch>
            <a:fillRect/>
          </a:stretch>
        </p:blipFill>
        <p:spPr bwMode="auto">
          <a:xfrm>
            <a:off x="5562600" y="3994594"/>
            <a:ext cx="3581400" cy="289198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descr="http://www.thousandwords.us/images/isolda/sky/in_the_beginnin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txBox="1">
            <a:spLocks noChangeArrowheads="1"/>
          </p:cNvSpPr>
          <p:nvPr/>
        </p:nvSpPr>
        <p:spPr>
          <a:xfrm>
            <a:off x="0" y="274638"/>
            <a:ext cx="9144000" cy="1143000"/>
          </a:xfrm>
          <a:prstGeom prst="rect">
            <a:avLst/>
          </a:prstGeom>
        </p:spPr>
        <p:txBody>
          <a:bodyP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Arial" pitchFamily="34" charset="0"/>
                <a:ea typeface="+mj-ea"/>
                <a:cs typeface="Arial" pitchFamily="34" charset="0"/>
              </a:rPr>
              <a:t>In the beginning …</a:t>
            </a:r>
            <a:br>
              <a:rPr kumimoji="0" lang="en-US" sz="4000" b="1" i="0" u="none" strike="noStrike" kern="1200" cap="none" spc="0" normalizeH="0" baseline="0" noProof="0" dirty="0" smtClean="0">
                <a:ln>
                  <a:noFill/>
                </a:ln>
                <a:solidFill>
                  <a:srgbClr val="FFC000"/>
                </a:solidFill>
                <a:effectLst/>
                <a:uLnTx/>
                <a:uFillTx/>
                <a:latin typeface="Arial" pitchFamily="34" charset="0"/>
                <a:ea typeface="+mj-ea"/>
                <a:cs typeface="Arial" pitchFamily="34" charset="0"/>
              </a:rPr>
            </a:br>
            <a:r>
              <a:rPr kumimoji="0" lang="en-US" sz="4000" b="1" i="0" u="none" strike="noStrike" kern="1200" cap="none" spc="0" normalizeH="0" baseline="0" noProof="0" dirty="0" smtClean="0">
                <a:ln>
                  <a:noFill/>
                </a:ln>
                <a:solidFill>
                  <a:srgbClr val="FFC000"/>
                </a:solidFill>
                <a:effectLst/>
                <a:uLnTx/>
                <a:uFillTx/>
                <a:latin typeface="Arial" pitchFamily="34" charset="0"/>
                <a:ea typeface="+mj-ea"/>
                <a:cs typeface="Arial" pitchFamily="34" charset="0"/>
              </a:rPr>
              <a:t>Goals, standards, and assessment</a:t>
            </a:r>
            <a:endParaRPr kumimoji="0" lang="en-US" sz="4000" b="1" i="0" u="none" strike="noStrike" kern="1200" cap="none" spc="0" normalizeH="0" baseline="0" noProof="0" dirty="0">
              <a:ln>
                <a:noFill/>
              </a:ln>
              <a:solidFill>
                <a:srgbClr val="FFC000"/>
              </a:solidFill>
              <a:effectLst/>
              <a:uLnTx/>
              <a:uFillTx/>
              <a:latin typeface="Arial" pitchFamily="34" charset="0"/>
              <a:ea typeface="+mj-ea"/>
              <a:cs typeface="Arial" pitchFamily="34" charset="0"/>
            </a:endParaRPr>
          </a:p>
        </p:txBody>
      </p:sp>
      <p:sp>
        <p:nvSpPr>
          <p:cNvPr id="4" name="Rectangle 3"/>
          <p:cNvSpPr txBox="1">
            <a:spLocks noChangeArrowheads="1"/>
          </p:cNvSpPr>
          <p:nvPr/>
        </p:nvSpPr>
        <p:spPr>
          <a:xfrm>
            <a:off x="457200" y="2057400"/>
            <a:ext cx="8534400" cy="4724400"/>
          </a:xfrm>
          <a:prstGeom prst="rect">
            <a:avLst/>
          </a:prstGeom>
          <a:ln/>
        </p:spPr>
        <p:txBody>
          <a:bodyPr/>
          <a:lstStyle/>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2800" b="1" i="0" u="none" strike="noStrike" kern="1200" cap="none" spc="0" normalizeH="0" baseline="0" noProof="0" dirty="0" smtClean="0">
                <a:ln>
                  <a:noFill/>
                </a:ln>
                <a:solidFill>
                  <a:srgbClr val="FFFF00"/>
                </a:solidFill>
                <a:effectLst/>
                <a:uLnTx/>
                <a:uFillTx/>
                <a:latin typeface="Arial" pitchFamily="34" charset="0"/>
                <a:cs typeface="Arial" pitchFamily="34" charset="0"/>
              </a:rPr>
              <a:t>1988</a:t>
            </a:r>
            <a:r>
              <a:rPr kumimoji="0" lang="en-US" sz="2800" b="1" i="0" u="none" strike="noStrike" kern="1200" cap="none" spc="0" normalizeH="0" baseline="0" noProof="0" dirty="0" smtClean="0">
                <a:ln>
                  <a:noFill/>
                </a:ln>
                <a:solidFill>
                  <a:schemeClr val="bg1"/>
                </a:solidFill>
                <a:effectLst/>
                <a:uLnTx/>
                <a:uFillTx/>
                <a:latin typeface="Arial" pitchFamily="34" charset="0"/>
                <a:cs typeface="Arial" pitchFamily="34" charset="0"/>
              </a:rPr>
              <a:t>: Governors National Goals for Education (excluded the arts)</a:t>
            </a:r>
          </a:p>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None/>
              <a:tabLst/>
              <a:defRPr/>
            </a:pPr>
            <a:endParaRPr kumimoji="0" lang="en-US" sz="2800" b="1"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sz="2800" b="1" i="0" u="none" strike="noStrike" kern="1200" cap="none" spc="0" normalizeH="0" baseline="0" noProof="0" dirty="0" smtClean="0">
                <a:ln>
                  <a:noFill/>
                </a:ln>
                <a:solidFill>
                  <a:srgbClr val="FFFF00"/>
                </a:solidFill>
                <a:effectLst/>
                <a:uLnTx/>
                <a:uFillTx/>
                <a:latin typeface="Arial" pitchFamily="34" charset="0"/>
                <a:cs typeface="Arial" pitchFamily="34" charset="0"/>
              </a:rPr>
              <a:t>1993</a:t>
            </a:r>
            <a:r>
              <a:rPr kumimoji="0" lang="en-US" sz="2800" b="1" i="0" u="none" strike="noStrike" kern="1200" cap="none" spc="0" normalizeH="0" baseline="0" noProof="0" dirty="0" smtClean="0">
                <a:ln>
                  <a:noFill/>
                </a:ln>
                <a:solidFill>
                  <a:schemeClr val="bg1"/>
                </a:solidFill>
                <a:effectLst/>
                <a:uLnTx/>
                <a:uFillTx/>
                <a:latin typeface="Arial" pitchFamily="34" charset="0"/>
                <a:cs typeface="Arial" pitchFamily="34" charset="0"/>
              </a:rPr>
              <a:t>: The arts were added to Goals 2000 legislation</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descr="http://www.thousandwords.us/images/isolda/sky/in_the_beginnin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Rectangle 4"/>
          <p:cNvSpPr/>
          <p:nvPr/>
        </p:nvSpPr>
        <p:spPr>
          <a:xfrm>
            <a:off x="304800" y="100786"/>
            <a:ext cx="8839200" cy="2185214"/>
          </a:xfrm>
          <a:prstGeom prst="rect">
            <a:avLst/>
          </a:prstGeom>
        </p:spPr>
        <p:txBody>
          <a:bodyPr wrap="square">
            <a:spAutoFit/>
          </a:bodyPr>
          <a:lstStyle/>
          <a:p>
            <a:pPr>
              <a:buFont typeface="Wingdings" pitchFamily="2" charset="2"/>
              <a:buNone/>
            </a:pPr>
            <a:r>
              <a:rPr lang="en-US" sz="3200" b="1" dirty="0" smtClean="0">
                <a:solidFill>
                  <a:srgbClr val="FFFF00"/>
                </a:solidFill>
              </a:rPr>
              <a:t>March 1994:</a:t>
            </a:r>
          </a:p>
          <a:p>
            <a:r>
              <a:rPr lang="en-US" sz="2600" b="1" dirty="0" smtClean="0">
                <a:solidFill>
                  <a:schemeClr val="bg1"/>
                </a:solidFill>
              </a:rPr>
              <a:t>Framework and Specifications for the NAEP Arts Education Assessment (1997) established </a:t>
            </a:r>
          </a:p>
          <a:p>
            <a:r>
              <a:rPr lang="en-US" sz="2600" b="1" i="1" dirty="0" smtClean="0">
                <a:solidFill>
                  <a:schemeClr val="bg1"/>
                </a:solidFill>
              </a:rPr>
              <a:t>National Standards for Arts Education</a:t>
            </a:r>
            <a:r>
              <a:rPr lang="en-US" sz="2600" b="1" dirty="0" smtClean="0">
                <a:solidFill>
                  <a:schemeClr val="bg1"/>
                </a:solidFill>
              </a:rPr>
              <a:t> presented Goals 2000 adopted into law (ESEA) including the arts </a:t>
            </a:r>
            <a:endParaRPr lang="en-US" sz="2600" b="1" dirty="0">
              <a:solidFill>
                <a:schemeClr val="bg1"/>
              </a:solidFill>
            </a:endParaRPr>
          </a:p>
        </p:txBody>
      </p:sp>
      <p:sp>
        <p:nvSpPr>
          <p:cNvPr id="6" name="Rectangle 5"/>
          <p:cNvSpPr>
            <a:spLocks noChangeArrowheads="1"/>
          </p:cNvSpPr>
          <p:nvPr/>
        </p:nvSpPr>
        <p:spPr bwMode="auto">
          <a:xfrm>
            <a:off x="304800" y="2667000"/>
            <a:ext cx="8686800" cy="2086725"/>
          </a:xfrm>
          <a:prstGeom prst="rect">
            <a:avLst/>
          </a:prstGeom>
          <a:noFill/>
          <a:ln w="9525">
            <a:noFill/>
            <a:miter lim="800000"/>
            <a:headEnd/>
            <a:tailEnd/>
          </a:ln>
          <a:effectLst/>
        </p:spPr>
        <p:txBody>
          <a:bodyPr wrap="square">
            <a:spAutoFit/>
          </a:bodyPr>
          <a:lstStyle/>
          <a:p>
            <a:pPr eaLnBrk="1" hangingPunct="1">
              <a:lnSpc>
                <a:spcPct val="80000"/>
              </a:lnSpc>
              <a:spcBef>
                <a:spcPct val="20000"/>
              </a:spcBef>
              <a:buClr>
                <a:schemeClr val="bg2"/>
              </a:buClr>
              <a:buSzPct val="70000"/>
            </a:pPr>
            <a:r>
              <a:rPr lang="en-US" sz="3200" b="1" dirty="0">
                <a:solidFill>
                  <a:srgbClr val="FFFF00"/>
                </a:solidFill>
              </a:rPr>
              <a:t>Summer 1994: </a:t>
            </a:r>
            <a:endParaRPr lang="en-US" sz="3200" b="1" dirty="0" smtClean="0">
              <a:solidFill>
                <a:srgbClr val="FFFF00"/>
              </a:solidFill>
            </a:endParaRPr>
          </a:p>
          <a:p>
            <a:pPr eaLnBrk="1" hangingPunct="1">
              <a:spcBef>
                <a:spcPts val="0"/>
              </a:spcBef>
              <a:buClr>
                <a:schemeClr val="bg2"/>
              </a:buClr>
              <a:buSzPct val="70000"/>
            </a:pPr>
            <a:r>
              <a:rPr lang="en-US" sz="2600" b="1" dirty="0" smtClean="0">
                <a:solidFill>
                  <a:schemeClr val="bg1"/>
                </a:solidFill>
              </a:rPr>
              <a:t>State </a:t>
            </a:r>
            <a:r>
              <a:rPr lang="en-US" sz="2600" b="1" dirty="0">
                <a:solidFill>
                  <a:schemeClr val="bg1"/>
                </a:solidFill>
              </a:rPr>
              <a:t>Collaborative on Assessment and Student Standards (SCASS) Arts Education </a:t>
            </a:r>
            <a:r>
              <a:rPr lang="en-US" sz="2600" b="1" dirty="0" smtClean="0">
                <a:solidFill>
                  <a:schemeClr val="bg1"/>
                </a:solidFill>
              </a:rPr>
              <a:t>Consortium,</a:t>
            </a:r>
          </a:p>
          <a:p>
            <a:pPr eaLnBrk="1" hangingPunct="1">
              <a:spcBef>
                <a:spcPts val="0"/>
              </a:spcBef>
              <a:buClr>
                <a:schemeClr val="bg2"/>
              </a:buClr>
              <a:buSzPct val="70000"/>
            </a:pPr>
            <a:r>
              <a:rPr lang="en-US" sz="2600" b="1" dirty="0" smtClean="0">
                <a:solidFill>
                  <a:schemeClr val="bg1"/>
                </a:solidFill>
              </a:rPr>
              <a:t>a </a:t>
            </a:r>
            <a:r>
              <a:rPr lang="en-US" sz="2600" b="1" dirty="0">
                <a:solidFill>
                  <a:schemeClr val="bg1"/>
                </a:solidFill>
              </a:rPr>
              <a:t>project of the Council of Chief State School Officers (CCSSO), began </a:t>
            </a:r>
            <a:r>
              <a:rPr lang="en-US" sz="2600" b="1" dirty="0" smtClean="0">
                <a:solidFill>
                  <a:schemeClr val="bg1"/>
                </a:solidFill>
              </a:rPr>
              <a:t>its </a:t>
            </a:r>
            <a:r>
              <a:rPr lang="en-US" sz="2600" b="1" dirty="0">
                <a:solidFill>
                  <a:schemeClr val="bg1"/>
                </a:solidFill>
              </a:rPr>
              <a:t>NAEP </a:t>
            </a:r>
            <a:r>
              <a:rPr lang="en-US" sz="2600" b="1" dirty="0" smtClean="0">
                <a:solidFill>
                  <a:schemeClr val="bg1"/>
                </a:solidFill>
              </a:rPr>
              <a:t>work</a:t>
            </a:r>
            <a:endParaRPr lang="en-US" sz="2600" b="1"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28600" y="-152400"/>
            <a:ext cx="4876800" cy="1143000"/>
          </a:xfrm>
        </p:spPr>
        <p:txBody>
          <a:bodyPr/>
          <a:lstStyle/>
          <a:p>
            <a:pPr algn="l"/>
            <a:r>
              <a:rPr lang="en-US" dirty="0">
                <a:solidFill>
                  <a:srgbClr val="FFFF00"/>
                </a:solidFill>
              </a:rPr>
              <a:t>Accountability</a:t>
            </a:r>
          </a:p>
        </p:txBody>
      </p:sp>
      <p:sp>
        <p:nvSpPr>
          <p:cNvPr id="9219" name="Rectangle 3"/>
          <p:cNvSpPr>
            <a:spLocks noGrp="1" noChangeArrowheads="1"/>
          </p:cNvSpPr>
          <p:nvPr>
            <p:ph type="body" idx="1"/>
          </p:nvPr>
        </p:nvSpPr>
        <p:spPr>
          <a:xfrm>
            <a:off x="228600" y="914400"/>
            <a:ext cx="5791200" cy="4724400"/>
          </a:xfrm>
        </p:spPr>
        <p:txBody>
          <a:bodyPr/>
          <a:lstStyle/>
          <a:p>
            <a:pPr>
              <a:lnSpc>
                <a:spcPct val="80000"/>
              </a:lnSpc>
              <a:buFont typeface="Wingdings" pitchFamily="2" charset="2"/>
              <a:buNone/>
            </a:pPr>
            <a:r>
              <a:rPr lang="en-US" sz="2800" b="1" u="sng" dirty="0">
                <a:solidFill>
                  <a:srgbClr val="FFC000"/>
                </a:solidFill>
              </a:rPr>
              <a:t>2001</a:t>
            </a:r>
          </a:p>
          <a:p>
            <a:pPr>
              <a:lnSpc>
                <a:spcPct val="80000"/>
              </a:lnSpc>
              <a:buFont typeface="Wingdings" pitchFamily="2" charset="2"/>
              <a:buNone/>
            </a:pPr>
            <a:r>
              <a:rPr lang="en-US" sz="2400" b="1" dirty="0"/>
              <a:t>No Child Left Behind (ESEA)</a:t>
            </a:r>
          </a:p>
          <a:p>
            <a:pPr>
              <a:lnSpc>
                <a:spcPct val="80000"/>
              </a:lnSpc>
              <a:buNone/>
            </a:pPr>
            <a:r>
              <a:rPr lang="en-US" sz="2400" b="1" dirty="0"/>
              <a:t>The arts are included as a core academic subject in </a:t>
            </a:r>
            <a:r>
              <a:rPr lang="en-US" sz="2400" b="1" i="1" dirty="0"/>
              <a:t>No Child Left Behind </a:t>
            </a:r>
            <a:r>
              <a:rPr lang="en-US" sz="2400" b="1" dirty="0"/>
              <a:t>maintaining Goals 2000 </a:t>
            </a:r>
            <a:r>
              <a:rPr lang="en-US" sz="2400" b="1" dirty="0" smtClean="0"/>
              <a:t>precedence</a:t>
            </a:r>
            <a:endParaRPr lang="en-US" sz="2400" b="1" dirty="0"/>
          </a:p>
          <a:p>
            <a:pPr>
              <a:lnSpc>
                <a:spcPct val="80000"/>
              </a:lnSpc>
              <a:buFont typeface="Wingdings" pitchFamily="2" charset="2"/>
              <a:buNone/>
            </a:pPr>
            <a:endParaRPr lang="en-US" sz="2400" b="1" dirty="0"/>
          </a:p>
          <a:p>
            <a:pPr>
              <a:lnSpc>
                <a:spcPct val="80000"/>
              </a:lnSpc>
              <a:buFont typeface="Wingdings" pitchFamily="2" charset="2"/>
              <a:buNone/>
            </a:pPr>
            <a:r>
              <a:rPr lang="en-US" sz="2400" dirty="0"/>
              <a:t>The definition of core subjects is located in Title IX, Part A, Section 9101(1)(D)(11), Definitions. </a:t>
            </a:r>
          </a:p>
          <a:p>
            <a:pPr>
              <a:lnSpc>
                <a:spcPct val="80000"/>
              </a:lnSpc>
              <a:buFont typeface="Wingdings" pitchFamily="2" charset="2"/>
              <a:buNone/>
            </a:pPr>
            <a:endParaRPr lang="en-US" sz="2400" dirty="0"/>
          </a:p>
          <a:p>
            <a:pPr>
              <a:lnSpc>
                <a:spcPct val="80000"/>
              </a:lnSpc>
              <a:buFont typeface="Wingdings" pitchFamily="2" charset="2"/>
              <a:buNone/>
            </a:pPr>
            <a:r>
              <a:rPr lang="en-US" sz="2400" dirty="0"/>
              <a:t>(11) </a:t>
            </a:r>
            <a:r>
              <a:rPr lang="en-US" sz="2400" b="1" dirty="0"/>
              <a:t>CORE ACADEMIC SUBJECTS</a:t>
            </a:r>
            <a:r>
              <a:rPr lang="en-US" sz="2400" dirty="0"/>
              <a:t>- The term ‘core academic subjects’ means English, reading or language arts, mathematics, science, foreign languages, civics and government, economics, arts, history, and geography.</a:t>
            </a:r>
          </a:p>
        </p:txBody>
      </p:sp>
      <p:pic>
        <p:nvPicPr>
          <p:cNvPr id="5" name="Picture 4" descr="http://wvsdb2.state.k12.wv.us/checks%20and%20balances.jpg"/>
          <p:cNvPicPr>
            <a:picLocks noChangeAspect="1" noChangeArrowheads="1"/>
          </p:cNvPicPr>
          <p:nvPr/>
        </p:nvPicPr>
        <p:blipFill>
          <a:blip r:embed="rId3" cstate="print"/>
          <a:srcRect/>
          <a:stretch>
            <a:fillRect/>
          </a:stretch>
        </p:blipFill>
        <p:spPr bwMode="auto">
          <a:xfrm>
            <a:off x="5867400" y="1447800"/>
            <a:ext cx="3276600" cy="3505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76200"/>
            <a:ext cx="8229600" cy="1143000"/>
          </a:xfrm>
        </p:spPr>
        <p:txBody>
          <a:bodyPr>
            <a:normAutofit fontScale="90000"/>
          </a:bodyPr>
          <a:lstStyle/>
          <a:p>
            <a:r>
              <a:rPr lang="en-US" dirty="0">
                <a:solidFill>
                  <a:srgbClr val="FFC000"/>
                </a:solidFill>
              </a:rPr>
              <a:t>Collective </a:t>
            </a:r>
            <a:r>
              <a:rPr lang="en-US" dirty="0" smtClean="0">
                <a:solidFill>
                  <a:srgbClr val="FFC000"/>
                </a:solidFill>
              </a:rPr>
              <a:t>Good, </a:t>
            </a:r>
            <a:r>
              <a:rPr lang="en-US" dirty="0">
                <a:solidFill>
                  <a:srgbClr val="FFC000"/>
                </a:solidFill>
              </a:rPr>
              <a:t>Works of Many</a:t>
            </a:r>
          </a:p>
        </p:txBody>
      </p:sp>
      <p:sp>
        <p:nvSpPr>
          <p:cNvPr id="11267" name="Rectangle 3"/>
          <p:cNvSpPr>
            <a:spLocks noGrp="1" noChangeArrowheads="1"/>
          </p:cNvSpPr>
          <p:nvPr>
            <p:ph type="body" idx="1"/>
          </p:nvPr>
        </p:nvSpPr>
        <p:spPr>
          <a:xfrm>
            <a:off x="152400" y="1143000"/>
            <a:ext cx="5334000" cy="4343400"/>
          </a:xfrm>
        </p:spPr>
        <p:txBody>
          <a:bodyPr/>
          <a:lstStyle/>
          <a:p>
            <a:pPr>
              <a:buFont typeface="Wingdings" pitchFamily="2" charset="2"/>
              <a:buChar char="Ø"/>
            </a:pPr>
            <a:r>
              <a:rPr lang="en-US" sz="2800" dirty="0"/>
              <a:t>Advocacy</a:t>
            </a:r>
          </a:p>
          <a:p>
            <a:pPr>
              <a:buFont typeface="Wingdings" pitchFamily="2" charset="2"/>
              <a:buChar char="Ø"/>
            </a:pPr>
            <a:r>
              <a:rPr lang="en-US" sz="2800" dirty="0"/>
              <a:t>Research</a:t>
            </a:r>
          </a:p>
          <a:p>
            <a:pPr>
              <a:buFont typeface="Wingdings" pitchFamily="2" charset="2"/>
              <a:buChar char="Ø"/>
            </a:pPr>
            <a:r>
              <a:rPr lang="en-US" sz="2800" dirty="0"/>
              <a:t>Standards-based instruction &amp; </a:t>
            </a:r>
            <a:r>
              <a:rPr lang="en-US" sz="2800" dirty="0" smtClean="0"/>
              <a:t>assessment</a:t>
            </a:r>
            <a:endParaRPr lang="en-US" sz="2800" dirty="0"/>
          </a:p>
          <a:p>
            <a:pPr>
              <a:buFont typeface="Wingdings" pitchFamily="2" charset="2"/>
              <a:buChar char="Ø"/>
            </a:pPr>
            <a:r>
              <a:rPr lang="en-US" sz="2800" dirty="0" smtClean="0"/>
              <a:t>After-school/community-based </a:t>
            </a:r>
            <a:r>
              <a:rPr lang="en-US" sz="2800" dirty="0"/>
              <a:t>programs</a:t>
            </a:r>
          </a:p>
          <a:p>
            <a:pPr>
              <a:buFont typeface="Wingdings" pitchFamily="2" charset="2"/>
              <a:buChar char="Ø"/>
            </a:pPr>
            <a:r>
              <a:rPr lang="en-US" sz="2800" dirty="0"/>
              <a:t>Organizational </a:t>
            </a:r>
            <a:endParaRPr lang="en-US" sz="2800" dirty="0" smtClean="0"/>
          </a:p>
          <a:p>
            <a:pPr>
              <a:buNone/>
            </a:pPr>
            <a:r>
              <a:rPr lang="en-US" sz="2800" dirty="0" smtClean="0"/>
              <a:t>	development</a:t>
            </a:r>
            <a:endParaRPr lang="en-US" sz="2800" dirty="0"/>
          </a:p>
          <a:p>
            <a:pPr>
              <a:buFont typeface="Wingdings" pitchFamily="2" charset="2"/>
              <a:buChar char="Ø"/>
            </a:pPr>
            <a:r>
              <a:rPr lang="en-US" sz="2800" dirty="0"/>
              <a:t>Grant programs: US ED, </a:t>
            </a:r>
            <a:r>
              <a:rPr lang="en-US" sz="2800" dirty="0" smtClean="0"/>
              <a:t>NEA, states, &amp; </a:t>
            </a:r>
            <a:r>
              <a:rPr lang="en-US" sz="2800" dirty="0"/>
              <a:t>private</a:t>
            </a:r>
          </a:p>
          <a:p>
            <a:pPr>
              <a:buFont typeface="Wingdings" pitchFamily="2" charset="2"/>
              <a:buChar char="Ø"/>
            </a:pPr>
            <a:r>
              <a:rPr lang="en-US" sz="2800" dirty="0"/>
              <a:t>Conferences &amp; Forums</a:t>
            </a:r>
          </a:p>
          <a:p>
            <a:pPr>
              <a:buFont typeface="Wingdings" pitchFamily="2" charset="2"/>
              <a:buChar char="Ø"/>
            </a:pPr>
            <a:endParaRPr lang="en-US" sz="2800" dirty="0"/>
          </a:p>
          <a:p>
            <a:pPr>
              <a:buFont typeface="Wingdings" pitchFamily="2" charset="2"/>
              <a:buChar char="Ø"/>
            </a:pPr>
            <a:endParaRPr lang="en-US" sz="2800" dirty="0"/>
          </a:p>
        </p:txBody>
      </p:sp>
      <p:pic>
        <p:nvPicPr>
          <p:cNvPr id="165890" name="Picture 2" descr="http://www.advancingwomen.com/images/team-collaborate_XSmall.jpg"/>
          <p:cNvPicPr>
            <a:picLocks noChangeAspect="1" noChangeArrowheads="1"/>
          </p:cNvPicPr>
          <p:nvPr/>
        </p:nvPicPr>
        <p:blipFill>
          <a:blip r:embed="rId3" cstate="print"/>
          <a:srcRect/>
          <a:stretch>
            <a:fillRect/>
          </a:stretch>
        </p:blipFill>
        <p:spPr bwMode="auto">
          <a:xfrm>
            <a:off x="5791200" y="1905000"/>
            <a:ext cx="3352800" cy="3505200"/>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76200"/>
            <a:ext cx="8229600" cy="1143000"/>
          </a:xfrm>
        </p:spPr>
        <p:txBody>
          <a:bodyPr/>
          <a:lstStyle/>
          <a:p>
            <a:r>
              <a:rPr lang="en-US" dirty="0">
                <a:solidFill>
                  <a:srgbClr val="FFFF00"/>
                </a:solidFill>
              </a:rPr>
              <a:t>Catalyst for Change</a:t>
            </a:r>
          </a:p>
        </p:txBody>
      </p:sp>
      <p:sp>
        <p:nvSpPr>
          <p:cNvPr id="10243" name="Rectangle 3"/>
          <p:cNvSpPr>
            <a:spLocks noGrp="1" noChangeArrowheads="1"/>
          </p:cNvSpPr>
          <p:nvPr>
            <p:ph type="body" idx="1"/>
          </p:nvPr>
        </p:nvSpPr>
        <p:spPr>
          <a:xfrm>
            <a:off x="457200" y="1066800"/>
            <a:ext cx="8534400" cy="4724400"/>
          </a:xfrm>
        </p:spPr>
        <p:txBody>
          <a:bodyPr/>
          <a:lstStyle/>
          <a:p>
            <a:pPr>
              <a:lnSpc>
                <a:spcPct val="90000"/>
              </a:lnSpc>
              <a:buFont typeface="Wingdings" pitchFamily="2" charset="2"/>
              <a:buNone/>
            </a:pPr>
            <a:r>
              <a:rPr lang="en-US" b="1" u="sng" dirty="0">
                <a:solidFill>
                  <a:srgbClr val="FFC000"/>
                </a:solidFill>
              </a:rPr>
              <a:t>2009</a:t>
            </a:r>
          </a:p>
          <a:p>
            <a:pPr>
              <a:lnSpc>
                <a:spcPct val="90000"/>
              </a:lnSpc>
              <a:buFont typeface="Wingdings" pitchFamily="2" charset="2"/>
              <a:buNone/>
            </a:pPr>
            <a:r>
              <a:rPr lang="en-US" sz="2800" b="1" dirty="0"/>
              <a:t>American Recovery and Reinvestment Act (ARRA)</a:t>
            </a:r>
          </a:p>
          <a:p>
            <a:pPr lvl="1">
              <a:lnSpc>
                <a:spcPct val="90000"/>
              </a:lnSpc>
            </a:pPr>
            <a:r>
              <a:rPr lang="en-US" sz="2800" b="1" dirty="0"/>
              <a:t>State Fiscal Stabilization Fund </a:t>
            </a:r>
            <a:endParaRPr lang="en-US" sz="2800" dirty="0" smtClean="0"/>
          </a:p>
          <a:p>
            <a:pPr lvl="1">
              <a:lnSpc>
                <a:spcPct val="90000"/>
              </a:lnSpc>
              <a:buNone/>
            </a:pPr>
            <a:r>
              <a:rPr lang="en-US" sz="2800" b="1" dirty="0" smtClean="0">
                <a:solidFill>
                  <a:schemeClr val="accent2">
                    <a:lumMod val="40000"/>
                    <a:lumOff val="60000"/>
                  </a:schemeClr>
                </a:solidFill>
              </a:rPr>
              <a:t>($</a:t>
            </a:r>
            <a:r>
              <a:rPr lang="en-US" sz="2800" b="1" dirty="0">
                <a:solidFill>
                  <a:schemeClr val="accent2">
                    <a:lumMod val="40000"/>
                    <a:lumOff val="60000"/>
                  </a:schemeClr>
                </a:solidFill>
              </a:rPr>
              <a:t>48.6 billion)</a:t>
            </a:r>
          </a:p>
          <a:p>
            <a:pPr lvl="1">
              <a:lnSpc>
                <a:spcPct val="90000"/>
              </a:lnSpc>
            </a:pPr>
            <a:r>
              <a:rPr lang="en-US" sz="2800" b="1" dirty="0"/>
              <a:t>Race to the Top </a:t>
            </a:r>
            <a:r>
              <a:rPr lang="en-US" sz="2800" b="1" dirty="0">
                <a:solidFill>
                  <a:schemeClr val="accent2">
                    <a:lumMod val="40000"/>
                    <a:lumOff val="60000"/>
                  </a:schemeClr>
                </a:solidFill>
              </a:rPr>
              <a:t>($4.35 billion) </a:t>
            </a:r>
          </a:p>
          <a:p>
            <a:pPr lvl="1">
              <a:lnSpc>
                <a:spcPct val="90000"/>
              </a:lnSpc>
            </a:pPr>
            <a:endParaRPr lang="en-US" b="1" dirty="0"/>
          </a:p>
          <a:p>
            <a:pPr>
              <a:lnSpc>
                <a:spcPct val="90000"/>
              </a:lnSpc>
              <a:buFont typeface="Wingdings" pitchFamily="2" charset="2"/>
              <a:buNone/>
            </a:pPr>
            <a:endParaRPr lang="en-US" sz="1800" b="1" dirty="0">
              <a:solidFill>
                <a:schemeClr val="hlink"/>
              </a:solidFill>
            </a:endParaRPr>
          </a:p>
          <a:p>
            <a:pPr>
              <a:lnSpc>
                <a:spcPct val="90000"/>
              </a:lnSpc>
              <a:buFont typeface="Wingdings" pitchFamily="2" charset="2"/>
              <a:buNone/>
            </a:pPr>
            <a:r>
              <a:rPr lang="en-US" b="1" u="sng" dirty="0">
                <a:solidFill>
                  <a:srgbClr val="FFC000"/>
                </a:solidFill>
              </a:rPr>
              <a:t>2010</a:t>
            </a:r>
          </a:p>
          <a:p>
            <a:pPr lvl="1">
              <a:lnSpc>
                <a:spcPct val="90000"/>
              </a:lnSpc>
              <a:buFont typeface="Wingdings" pitchFamily="2" charset="2"/>
              <a:buNone/>
            </a:pPr>
            <a:r>
              <a:rPr lang="en-US" sz="2800" b="1" dirty="0"/>
              <a:t>Race to the Top </a:t>
            </a:r>
            <a:r>
              <a:rPr lang="en-US" sz="2800" b="1" dirty="0" smtClean="0"/>
              <a:t>Assessment </a:t>
            </a:r>
          </a:p>
          <a:p>
            <a:pPr lvl="1">
              <a:lnSpc>
                <a:spcPct val="90000"/>
              </a:lnSpc>
              <a:buFont typeface="Wingdings" pitchFamily="2" charset="2"/>
              <a:buNone/>
            </a:pPr>
            <a:r>
              <a:rPr lang="en-US" sz="2800" b="1" dirty="0" err="1" smtClean="0"/>
              <a:t>Competetive</a:t>
            </a:r>
            <a:r>
              <a:rPr lang="en-US" sz="2800" b="1" dirty="0" smtClean="0"/>
              <a:t> Grant </a:t>
            </a:r>
          </a:p>
          <a:p>
            <a:pPr lvl="1">
              <a:lnSpc>
                <a:spcPct val="90000"/>
              </a:lnSpc>
              <a:buFont typeface="Wingdings" pitchFamily="2" charset="2"/>
              <a:buNone/>
            </a:pPr>
            <a:r>
              <a:rPr lang="en-US" sz="2800" b="1" dirty="0" smtClean="0">
                <a:solidFill>
                  <a:schemeClr val="accent2">
                    <a:lumMod val="40000"/>
                    <a:lumOff val="60000"/>
                  </a:schemeClr>
                </a:solidFill>
              </a:rPr>
              <a:t>($</a:t>
            </a:r>
            <a:r>
              <a:rPr lang="en-US" sz="2800" b="1" dirty="0">
                <a:solidFill>
                  <a:schemeClr val="accent2">
                    <a:lumMod val="40000"/>
                    <a:lumOff val="60000"/>
                  </a:schemeClr>
                </a:solidFill>
              </a:rPr>
              <a:t>350 million)</a:t>
            </a:r>
          </a:p>
          <a:p>
            <a:pPr>
              <a:lnSpc>
                <a:spcPct val="90000"/>
              </a:lnSpc>
              <a:buFont typeface="Wingdings" pitchFamily="2" charset="2"/>
              <a:buNone/>
            </a:pPr>
            <a:endParaRPr lang="en-US" sz="2800" b="1" dirty="0"/>
          </a:p>
          <a:p>
            <a:pPr>
              <a:lnSpc>
                <a:spcPct val="90000"/>
              </a:lnSpc>
              <a:buFont typeface="Wingdings" pitchFamily="2" charset="2"/>
              <a:buNone/>
            </a:pPr>
            <a:endParaRPr lang="en-US" sz="2800" b="1" dirty="0">
              <a:solidFill>
                <a:schemeClr val="bg2"/>
              </a:solidFill>
            </a:endParaRPr>
          </a:p>
          <a:p>
            <a:pPr>
              <a:lnSpc>
                <a:spcPct val="90000"/>
              </a:lnSpc>
              <a:buFont typeface="Wingdings" pitchFamily="2" charset="2"/>
              <a:buNone/>
            </a:pPr>
            <a:endParaRPr lang="en-US" sz="2800" dirty="0"/>
          </a:p>
        </p:txBody>
      </p:sp>
      <p:sp>
        <p:nvSpPr>
          <p:cNvPr id="10245" name="Rectangle 5"/>
          <p:cNvSpPr>
            <a:spLocks noChangeArrowheads="1"/>
          </p:cNvSpPr>
          <p:nvPr/>
        </p:nvSpPr>
        <p:spPr bwMode="auto">
          <a:xfrm>
            <a:off x="762000" y="3886200"/>
            <a:ext cx="7315200" cy="838200"/>
          </a:xfrm>
          <a:prstGeom prst="rect">
            <a:avLst/>
          </a:prstGeom>
          <a:solidFill>
            <a:schemeClr val="accent1"/>
          </a:solidFill>
          <a:ln w="9525">
            <a:solidFill>
              <a:schemeClr val="tx1"/>
            </a:solidFill>
            <a:miter lim="800000"/>
            <a:headEnd/>
            <a:tailEnd/>
          </a:ln>
          <a:effectLst/>
        </p:spPr>
        <p:txBody>
          <a:bodyPr wrap="none" anchor="ctr"/>
          <a:lstStyle/>
          <a:p>
            <a:pPr algn="ctr"/>
            <a:r>
              <a:rPr lang="en-US" b="1" dirty="0">
                <a:solidFill>
                  <a:srgbClr val="FFFF00"/>
                </a:solidFill>
              </a:rPr>
              <a:t>Common Core State Standards Initiative</a:t>
            </a:r>
          </a:p>
          <a:p>
            <a:pPr algn="ctr"/>
            <a:r>
              <a:rPr lang="en-US" b="1" dirty="0">
                <a:solidFill>
                  <a:srgbClr val="FFFF00"/>
                </a:solidFill>
              </a:rPr>
              <a:t>English Language Arts and Mathematics</a:t>
            </a:r>
          </a:p>
          <a:p>
            <a:pPr algn="ctr"/>
            <a:r>
              <a:rPr lang="en-US" b="1" dirty="0">
                <a:solidFill>
                  <a:srgbClr val="FFFF00"/>
                </a:solidFill>
              </a:rPr>
              <a:t>(National Governor’s Association &amp; CCSSO)</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idx="4294967295"/>
          </p:nvPr>
        </p:nvSpPr>
        <p:spPr>
          <a:xfrm>
            <a:off x="0" y="0"/>
            <a:ext cx="9144000" cy="11430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effectLst>
            <a:innerShdw blurRad="63500" dist="50800" dir="5400000">
              <a:prstClr val="black">
                <a:alpha val="50000"/>
              </a:prstClr>
            </a:innerShdw>
          </a:effectLst>
        </p:spPr>
        <p:txBody>
          <a:bodyPr anchor="ctr">
            <a:normAutofit fontScale="90000"/>
          </a:bodyPr>
          <a:lstStyle/>
          <a:p>
            <a:pPr marL="347663" algn="l" eaLnBrk="0" hangingPunct="0">
              <a:lnSpc>
                <a:spcPct val="85000"/>
              </a:lnSpc>
            </a:pPr>
            <a:r>
              <a:rPr lang="en-US" sz="2900" b="1" dirty="0" smtClean="0">
                <a:effectLst>
                  <a:outerShdw blurRad="38100" dist="38100" dir="2700000" algn="tl">
                    <a:srgbClr val="000000"/>
                  </a:outerShdw>
                </a:effectLst>
                <a:latin typeface="Arial" charset="0"/>
                <a:ea typeface="ＭＳ Ｐゴシック" pitchFamily="-112" charset="-128"/>
                <a:cs typeface="Arial" charset="0"/>
              </a:rPr>
              <a:t/>
            </a:r>
            <a:br>
              <a:rPr lang="en-US" sz="2900" b="1" dirty="0" smtClean="0">
                <a:effectLst>
                  <a:outerShdw blurRad="38100" dist="38100" dir="2700000" algn="tl">
                    <a:srgbClr val="000000"/>
                  </a:outerShdw>
                </a:effectLst>
                <a:latin typeface="Arial" charset="0"/>
                <a:ea typeface="ＭＳ Ｐゴシック" pitchFamily="-112" charset="-128"/>
                <a:cs typeface="Arial" charset="0"/>
              </a:rPr>
            </a:br>
            <a:r>
              <a:rPr lang="en-US" sz="2900" b="1" dirty="0" smtClean="0">
                <a:solidFill>
                  <a:schemeClr val="tx1"/>
                </a:solidFill>
                <a:effectLst>
                  <a:outerShdw blurRad="38100" dist="38100" dir="2700000" algn="tl">
                    <a:srgbClr val="000000"/>
                  </a:outerShdw>
                </a:effectLst>
                <a:latin typeface="Arial" charset="0"/>
                <a:ea typeface="ＭＳ Ｐゴシック" pitchFamily="-112" charset="-128"/>
                <a:cs typeface="Arial" charset="0"/>
              </a:rPr>
              <a:t>INTEGRATION </a:t>
            </a:r>
            <a:r>
              <a:rPr lang="en-US" sz="2900" b="1" dirty="0">
                <a:solidFill>
                  <a:schemeClr val="tx1"/>
                </a:solidFill>
                <a:effectLst>
                  <a:outerShdw blurRad="38100" dist="38100" dir="2700000" algn="tl">
                    <a:srgbClr val="000000"/>
                  </a:outerShdw>
                </a:effectLst>
                <a:latin typeface="Arial" charset="0"/>
                <a:ea typeface="ＭＳ Ｐゴシック" pitchFamily="-112" charset="-128"/>
                <a:cs typeface="Arial" charset="0"/>
              </a:rPr>
              <a:t>OF FOUR ARRA REFORM PRIORITIES  </a:t>
            </a:r>
            <a:br>
              <a:rPr lang="en-US" sz="2900" b="1" dirty="0">
                <a:solidFill>
                  <a:schemeClr val="tx1"/>
                </a:solidFill>
                <a:effectLst>
                  <a:outerShdw blurRad="38100" dist="38100" dir="2700000" algn="tl">
                    <a:srgbClr val="000000"/>
                  </a:outerShdw>
                </a:effectLst>
                <a:latin typeface="Arial" charset="0"/>
                <a:ea typeface="ＭＳ Ｐゴシック" pitchFamily="-112" charset="-128"/>
                <a:cs typeface="Arial" charset="0"/>
              </a:rPr>
            </a:br>
            <a:endParaRPr lang="en-US" sz="2900" b="1" dirty="0">
              <a:solidFill>
                <a:schemeClr val="tx1"/>
              </a:solidFill>
              <a:effectLst>
                <a:outerShdw blurRad="38100" dist="38100" dir="2700000" algn="tl">
                  <a:srgbClr val="000000"/>
                </a:outerShdw>
              </a:effectLst>
              <a:latin typeface="Arial" charset="0"/>
              <a:ea typeface="ＭＳ Ｐゴシック" pitchFamily="-112" charset="-128"/>
              <a:cs typeface="Arial" charset="0"/>
            </a:endParaRPr>
          </a:p>
        </p:txBody>
      </p:sp>
      <p:sp>
        <p:nvSpPr>
          <p:cNvPr id="22" name="Freeform 21"/>
          <p:cNvSpPr>
            <a:spLocks/>
          </p:cNvSpPr>
          <p:nvPr/>
        </p:nvSpPr>
        <p:spPr bwMode="auto">
          <a:xfrm>
            <a:off x="4215892" y="4096745"/>
            <a:ext cx="3302091" cy="2304055"/>
          </a:xfrm>
          <a:custGeom>
            <a:avLst/>
            <a:gdLst>
              <a:gd name="connsiteX0" fmla="*/ 8526 w 10000"/>
              <a:gd name="connsiteY0" fmla="*/ 6354 h 9439"/>
              <a:gd name="connsiteX1" fmla="*/ 8803 w 10000"/>
              <a:gd name="connsiteY1" fmla="*/ 6354 h 9439"/>
              <a:gd name="connsiteX2" fmla="*/ 9145 w 10000"/>
              <a:gd name="connsiteY2" fmla="*/ 6716 h 9439"/>
              <a:gd name="connsiteX3" fmla="*/ 9744 w 10000"/>
              <a:gd name="connsiteY3" fmla="*/ 6055 h 9439"/>
              <a:gd name="connsiteX4" fmla="*/ 9850 w 10000"/>
              <a:gd name="connsiteY4" fmla="*/ 5267 h 9439"/>
              <a:gd name="connsiteX5" fmla="*/ 9124 w 10000"/>
              <a:gd name="connsiteY5" fmla="*/ 5437 h 9439"/>
              <a:gd name="connsiteX6" fmla="*/ 8611 w 10000"/>
              <a:gd name="connsiteY6" fmla="*/ 4989 h 9439"/>
              <a:gd name="connsiteX7" fmla="*/ 8697 w 10000"/>
              <a:gd name="connsiteY7" fmla="*/ 3433 h 9439"/>
              <a:gd name="connsiteX8" fmla="*/ 8654 w 10000"/>
              <a:gd name="connsiteY8" fmla="*/ 235 h 9439"/>
              <a:gd name="connsiteX9" fmla="*/ 5684 w 10000"/>
              <a:gd name="connsiteY9" fmla="*/ 107 h 9439"/>
              <a:gd name="connsiteX10" fmla="*/ 4744 w 10000"/>
              <a:gd name="connsiteY10" fmla="*/ 512 h 9439"/>
              <a:gd name="connsiteX11" fmla="*/ 4701 w 10000"/>
              <a:gd name="connsiteY11" fmla="*/ 1301 h 9439"/>
              <a:gd name="connsiteX12" fmla="*/ 3654 w 10000"/>
              <a:gd name="connsiteY12" fmla="*/ 1151 h 9439"/>
              <a:gd name="connsiteX13" fmla="*/ 3825 w 10000"/>
              <a:gd name="connsiteY13" fmla="*/ 597 h 9439"/>
              <a:gd name="connsiteX14" fmla="*/ 3333 w 10000"/>
              <a:gd name="connsiteY14" fmla="*/ 320 h 9439"/>
              <a:gd name="connsiteX15" fmla="*/ 1132 w 10000"/>
              <a:gd name="connsiteY15" fmla="*/ 277 h 9439"/>
              <a:gd name="connsiteX16" fmla="*/ 1111 w 10000"/>
              <a:gd name="connsiteY16" fmla="*/ 4094 h 9439"/>
              <a:gd name="connsiteX17" fmla="*/ 1218 w 10000"/>
              <a:gd name="connsiteY17" fmla="*/ 5928 h 9439"/>
              <a:gd name="connsiteX18" fmla="*/ 855 w 10000"/>
              <a:gd name="connsiteY18" fmla="*/ 6119 h 9439"/>
              <a:gd name="connsiteX19" fmla="*/ 235 w 10000"/>
              <a:gd name="connsiteY19" fmla="*/ 6205 h 9439"/>
              <a:gd name="connsiteX20" fmla="*/ 363 w 10000"/>
              <a:gd name="connsiteY20" fmla="*/ 7249 h 9439"/>
              <a:gd name="connsiteX21" fmla="*/ 855 w 10000"/>
              <a:gd name="connsiteY21" fmla="*/ 7143 h 9439"/>
              <a:gd name="connsiteX22" fmla="*/ 1239 w 10000"/>
              <a:gd name="connsiteY22" fmla="*/ 6951 h 9439"/>
              <a:gd name="connsiteX23" fmla="*/ 1132 w 10000"/>
              <a:gd name="connsiteY23" fmla="*/ 8593 h 9439"/>
              <a:gd name="connsiteX24" fmla="*/ 3953 w 10000"/>
              <a:gd name="connsiteY24" fmla="*/ 8486 h 9439"/>
              <a:gd name="connsiteX25" fmla="*/ 5192 w 10000"/>
              <a:gd name="connsiteY25" fmla="*/ 9126 h 9439"/>
              <a:gd name="connsiteX26" fmla="*/ 6538 w 10000"/>
              <a:gd name="connsiteY26" fmla="*/ 9403 h 9439"/>
              <a:gd name="connsiteX27" fmla="*/ 6111 w 10000"/>
              <a:gd name="connsiteY27" fmla="*/ 8913 h 9439"/>
              <a:gd name="connsiteX28" fmla="*/ 7115 w 10000"/>
              <a:gd name="connsiteY28" fmla="*/ 8465 h 9439"/>
              <a:gd name="connsiteX29" fmla="*/ 8675 w 10000"/>
              <a:gd name="connsiteY29" fmla="*/ 8486 h 9439"/>
              <a:gd name="connsiteX30" fmla="*/ 8526 w 10000"/>
              <a:gd name="connsiteY30" fmla="*/ 6354 h 9439"/>
              <a:gd name="connsiteX0" fmla="*/ 8526 w 10000"/>
              <a:gd name="connsiteY0" fmla="*/ 6732 h 9743"/>
              <a:gd name="connsiteX1" fmla="*/ 8803 w 10000"/>
              <a:gd name="connsiteY1" fmla="*/ 6732 h 9743"/>
              <a:gd name="connsiteX2" fmla="*/ 9145 w 10000"/>
              <a:gd name="connsiteY2" fmla="*/ 7115 h 9743"/>
              <a:gd name="connsiteX3" fmla="*/ 9744 w 10000"/>
              <a:gd name="connsiteY3" fmla="*/ 6415 h 9743"/>
              <a:gd name="connsiteX4" fmla="*/ 9850 w 10000"/>
              <a:gd name="connsiteY4" fmla="*/ 5580 h 9743"/>
              <a:gd name="connsiteX5" fmla="*/ 9124 w 10000"/>
              <a:gd name="connsiteY5" fmla="*/ 5760 h 9743"/>
              <a:gd name="connsiteX6" fmla="*/ 8611 w 10000"/>
              <a:gd name="connsiteY6" fmla="*/ 5286 h 9743"/>
              <a:gd name="connsiteX7" fmla="*/ 8697 w 10000"/>
              <a:gd name="connsiteY7" fmla="*/ 3637 h 9743"/>
              <a:gd name="connsiteX8" fmla="*/ 8654 w 10000"/>
              <a:gd name="connsiteY8" fmla="*/ 249 h 9743"/>
              <a:gd name="connsiteX9" fmla="*/ 5684 w 10000"/>
              <a:gd name="connsiteY9" fmla="*/ 113 h 9743"/>
              <a:gd name="connsiteX10" fmla="*/ 4744 w 10000"/>
              <a:gd name="connsiteY10" fmla="*/ 542 h 9743"/>
              <a:gd name="connsiteX11" fmla="*/ 4701 w 10000"/>
              <a:gd name="connsiteY11" fmla="*/ 1378 h 9743"/>
              <a:gd name="connsiteX12" fmla="*/ 3654 w 10000"/>
              <a:gd name="connsiteY12" fmla="*/ 1219 h 9743"/>
              <a:gd name="connsiteX13" fmla="*/ 3825 w 10000"/>
              <a:gd name="connsiteY13" fmla="*/ 632 h 9743"/>
              <a:gd name="connsiteX14" fmla="*/ 3333 w 10000"/>
              <a:gd name="connsiteY14" fmla="*/ 339 h 9743"/>
              <a:gd name="connsiteX15" fmla="*/ 1132 w 10000"/>
              <a:gd name="connsiteY15" fmla="*/ 293 h 9743"/>
              <a:gd name="connsiteX16" fmla="*/ 1111 w 10000"/>
              <a:gd name="connsiteY16" fmla="*/ 4337 h 9743"/>
              <a:gd name="connsiteX17" fmla="*/ 1218 w 10000"/>
              <a:gd name="connsiteY17" fmla="*/ 6280 h 9743"/>
              <a:gd name="connsiteX18" fmla="*/ 855 w 10000"/>
              <a:gd name="connsiteY18" fmla="*/ 6483 h 9743"/>
              <a:gd name="connsiteX19" fmla="*/ 235 w 10000"/>
              <a:gd name="connsiteY19" fmla="*/ 6574 h 9743"/>
              <a:gd name="connsiteX20" fmla="*/ 363 w 10000"/>
              <a:gd name="connsiteY20" fmla="*/ 7680 h 9743"/>
              <a:gd name="connsiteX21" fmla="*/ 855 w 10000"/>
              <a:gd name="connsiteY21" fmla="*/ 7568 h 9743"/>
              <a:gd name="connsiteX22" fmla="*/ 1239 w 10000"/>
              <a:gd name="connsiteY22" fmla="*/ 7364 h 9743"/>
              <a:gd name="connsiteX23" fmla="*/ 1132 w 10000"/>
              <a:gd name="connsiteY23" fmla="*/ 9104 h 9743"/>
              <a:gd name="connsiteX24" fmla="*/ 3953 w 10000"/>
              <a:gd name="connsiteY24" fmla="*/ 8990 h 9743"/>
              <a:gd name="connsiteX25" fmla="*/ 5192 w 10000"/>
              <a:gd name="connsiteY25" fmla="*/ 9668 h 9743"/>
              <a:gd name="connsiteX26" fmla="*/ 6111 w 10000"/>
              <a:gd name="connsiteY26" fmla="*/ 9443 h 9743"/>
              <a:gd name="connsiteX27" fmla="*/ 7115 w 10000"/>
              <a:gd name="connsiteY27" fmla="*/ 8968 h 9743"/>
              <a:gd name="connsiteX28" fmla="*/ 8675 w 10000"/>
              <a:gd name="connsiteY28" fmla="*/ 8990 h 9743"/>
              <a:gd name="connsiteX29" fmla="*/ 8526 w 10000"/>
              <a:gd name="connsiteY29" fmla="*/ 6732 h 9743"/>
              <a:gd name="connsiteX0" fmla="*/ 8526 w 10000"/>
              <a:gd name="connsiteY0" fmla="*/ 6910 h 9923"/>
              <a:gd name="connsiteX1" fmla="*/ 8803 w 10000"/>
              <a:gd name="connsiteY1" fmla="*/ 6910 h 9923"/>
              <a:gd name="connsiteX2" fmla="*/ 9145 w 10000"/>
              <a:gd name="connsiteY2" fmla="*/ 7303 h 9923"/>
              <a:gd name="connsiteX3" fmla="*/ 9744 w 10000"/>
              <a:gd name="connsiteY3" fmla="*/ 6584 h 9923"/>
              <a:gd name="connsiteX4" fmla="*/ 9850 w 10000"/>
              <a:gd name="connsiteY4" fmla="*/ 5727 h 9923"/>
              <a:gd name="connsiteX5" fmla="*/ 9124 w 10000"/>
              <a:gd name="connsiteY5" fmla="*/ 5912 h 9923"/>
              <a:gd name="connsiteX6" fmla="*/ 8611 w 10000"/>
              <a:gd name="connsiteY6" fmla="*/ 5425 h 9923"/>
              <a:gd name="connsiteX7" fmla="*/ 8697 w 10000"/>
              <a:gd name="connsiteY7" fmla="*/ 3733 h 9923"/>
              <a:gd name="connsiteX8" fmla="*/ 8654 w 10000"/>
              <a:gd name="connsiteY8" fmla="*/ 256 h 9923"/>
              <a:gd name="connsiteX9" fmla="*/ 5684 w 10000"/>
              <a:gd name="connsiteY9" fmla="*/ 116 h 9923"/>
              <a:gd name="connsiteX10" fmla="*/ 4744 w 10000"/>
              <a:gd name="connsiteY10" fmla="*/ 556 h 9923"/>
              <a:gd name="connsiteX11" fmla="*/ 4701 w 10000"/>
              <a:gd name="connsiteY11" fmla="*/ 1414 h 9923"/>
              <a:gd name="connsiteX12" fmla="*/ 3654 w 10000"/>
              <a:gd name="connsiteY12" fmla="*/ 1251 h 9923"/>
              <a:gd name="connsiteX13" fmla="*/ 3825 w 10000"/>
              <a:gd name="connsiteY13" fmla="*/ 649 h 9923"/>
              <a:gd name="connsiteX14" fmla="*/ 3333 w 10000"/>
              <a:gd name="connsiteY14" fmla="*/ 348 h 9923"/>
              <a:gd name="connsiteX15" fmla="*/ 1132 w 10000"/>
              <a:gd name="connsiteY15" fmla="*/ 301 h 9923"/>
              <a:gd name="connsiteX16" fmla="*/ 1111 w 10000"/>
              <a:gd name="connsiteY16" fmla="*/ 4451 h 9923"/>
              <a:gd name="connsiteX17" fmla="*/ 1218 w 10000"/>
              <a:gd name="connsiteY17" fmla="*/ 6446 h 9923"/>
              <a:gd name="connsiteX18" fmla="*/ 855 w 10000"/>
              <a:gd name="connsiteY18" fmla="*/ 6654 h 9923"/>
              <a:gd name="connsiteX19" fmla="*/ 235 w 10000"/>
              <a:gd name="connsiteY19" fmla="*/ 6747 h 9923"/>
              <a:gd name="connsiteX20" fmla="*/ 363 w 10000"/>
              <a:gd name="connsiteY20" fmla="*/ 7883 h 9923"/>
              <a:gd name="connsiteX21" fmla="*/ 855 w 10000"/>
              <a:gd name="connsiteY21" fmla="*/ 7768 h 9923"/>
              <a:gd name="connsiteX22" fmla="*/ 1239 w 10000"/>
              <a:gd name="connsiteY22" fmla="*/ 7558 h 9923"/>
              <a:gd name="connsiteX23" fmla="*/ 1132 w 10000"/>
              <a:gd name="connsiteY23" fmla="*/ 9344 h 9923"/>
              <a:gd name="connsiteX24" fmla="*/ 3953 w 10000"/>
              <a:gd name="connsiteY24" fmla="*/ 9227 h 9923"/>
              <a:gd name="connsiteX25" fmla="*/ 5192 w 10000"/>
              <a:gd name="connsiteY25" fmla="*/ 9923 h 9923"/>
              <a:gd name="connsiteX26" fmla="*/ 7115 w 10000"/>
              <a:gd name="connsiteY26" fmla="*/ 9205 h 9923"/>
              <a:gd name="connsiteX27" fmla="*/ 8675 w 10000"/>
              <a:gd name="connsiteY27" fmla="*/ 9227 h 9923"/>
              <a:gd name="connsiteX28" fmla="*/ 8526 w 10000"/>
              <a:gd name="connsiteY28" fmla="*/ 6910 h 9923"/>
              <a:gd name="connsiteX0" fmla="*/ 8526 w 10000"/>
              <a:gd name="connsiteY0" fmla="*/ 6964 h 9557"/>
              <a:gd name="connsiteX1" fmla="*/ 8803 w 10000"/>
              <a:gd name="connsiteY1" fmla="*/ 6964 h 9557"/>
              <a:gd name="connsiteX2" fmla="*/ 9145 w 10000"/>
              <a:gd name="connsiteY2" fmla="*/ 7360 h 9557"/>
              <a:gd name="connsiteX3" fmla="*/ 9744 w 10000"/>
              <a:gd name="connsiteY3" fmla="*/ 6635 h 9557"/>
              <a:gd name="connsiteX4" fmla="*/ 9850 w 10000"/>
              <a:gd name="connsiteY4" fmla="*/ 5771 h 9557"/>
              <a:gd name="connsiteX5" fmla="*/ 9124 w 10000"/>
              <a:gd name="connsiteY5" fmla="*/ 5958 h 9557"/>
              <a:gd name="connsiteX6" fmla="*/ 8611 w 10000"/>
              <a:gd name="connsiteY6" fmla="*/ 5467 h 9557"/>
              <a:gd name="connsiteX7" fmla="*/ 8697 w 10000"/>
              <a:gd name="connsiteY7" fmla="*/ 3762 h 9557"/>
              <a:gd name="connsiteX8" fmla="*/ 8654 w 10000"/>
              <a:gd name="connsiteY8" fmla="*/ 258 h 9557"/>
              <a:gd name="connsiteX9" fmla="*/ 5684 w 10000"/>
              <a:gd name="connsiteY9" fmla="*/ 117 h 9557"/>
              <a:gd name="connsiteX10" fmla="*/ 4744 w 10000"/>
              <a:gd name="connsiteY10" fmla="*/ 560 h 9557"/>
              <a:gd name="connsiteX11" fmla="*/ 4701 w 10000"/>
              <a:gd name="connsiteY11" fmla="*/ 1425 h 9557"/>
              <a:gd name="connsiteX12" fmla="*/ 3654 w 10000"/>
              <a:gd name="connsiteY12" fmla="*/ 1261 h 9557"/>
              <a:gd name="connsiteX13" fmla="*/ 3825 w 10000"/>
              <a:gd name="connsiteY13" fmla="*/ 654 h 9557"/>
              <a:gd name="connsiteX14" fmla="*/ 3333 w 10000"/>
              <a:gd name="connsiteY14" fmla="*/ 351 h 9557"/>
              <a:gd name="connsiteX15" fmla="*/ 1132 w 10000"/>
              <a:gd name="connsiteY15" fmla="*/ 303 h 9557"/>
              <a:gd name="connsiteX16" fmla="*/ 1111 w 10000"/>
              <a:gd name="connsiteY16" fmla="*/ 4486 h 9557"/>
              <a:gd name="connsiteX17" fmla="*/ 1218 w 10000"/>
              <a:gd name="connsiteY17" fmla="*/ 6496 h 9557"/>
              <a:gd name="connsiteX18" fmla="*/ 855 w 10000"/>
              <a:gd name="connsiteY18" fmla="*/ 6706 h 9557"/>
              <a:gd name="connsiteX19" fmla="*/ 235 w 10000"/>
              <a:gd name="connsiteY19" fmla="*/ 6799 h 9557"/>
              <a:gd name="connsiteX20" fmla="*/ 363 w 10000"/>
              <a:gd name="connsiteY20" fmla="*/ 7944 h 9557"/>
              <a:gd name="connsiteX21" fmla="*/ 855 w 10000"/>
              <a:gd name="connsiteY21" fmla="*/ 7828 h 9557"/>
              <a:gd name="connsiteX22" fmla="*/ 1239 w 10000"/>
              <a:gd name="connsiteY22" fmla="*/ 7617 h 9557"/>
              <a:gd name="connsiteX23" fmla="*/ 1132 w 10000"/>
              <a:gd name="connsiteY23" fmla="*/ 9417 h 9557"/>
              <a:gd name="connsiteX24" fmla="*/ 3953 w 10000"/>
              <a:gd name="connsiteY24" fmla="*/ 9299 h 9557"/>
              <a:gd name="connsiteX25" fmla="*/ 7115 w 10000"/>
              <a:gd name="connsiteY25" fmla="*/ 9276 h 9557"/>
              <a:gd name="connsiteX26" fmla="*/ 8675 w 10000"/>
              <a:gd name="connsiteY26" fmla="*/ 9299 h 9557"/>
              <a:gd name="connsiteX27" fmla="*/ 8526 w 10000"/>
              <a:gd name="connsiteY27" fmla="*/ 6964 h 9557"/>
              <a:gd name="connsiteX0" fmla="*/ 8526 w 10000"/>
              <a:gd name="connsiteY0" fmla="*/ 7287 h 10143"/>
              <a:gd name="connsiteX1" fmla="*/ 8803 w 10000"/>
              <a:gd name="connsiteY1" fmla="*/ 7287 h 10143"/>
              <a:gd name="connsiteX2" fmla="*/ 9145 w 10000"/>
              <a:gd name="connsiteY2" fmla="*/ 7701 h 10143"/>
              <a:gd name="connsiteX3" fmla="*/ 9744 w 10000"/>
              <a:gd name="connsiteY3" fmla="*/ 6943 h 10143"/>
              <a:gd name="connsiteX4" fmla="*/ 9850 w 10000"/>
              <a:gd name="connsiteY4" fmla="*/ 6039 h 10143"/>
              <a:gd name="connsiteX5" fmla="*/ 9124 w 10000"/>
              <a:gd name="connsiteY5" fmla="*/ 6234 h 10143"/>
              <a:gd name="connsiteX6" fmla="*/ 8611 w 10000"/>
              <a:gd name="connsiteY6" fmla="*/ 5720 h 10143"/>
              <a:gd name="connsiteX7" fmla="*/ 8697 w 10000"/>
              <a:gd name="connsiteY7" fmla="*/ 3936 h 10143"/>
              <a:gd name="connsiteX8" fmla="*/ 8654 w 10000"/>
              <a:gd name="connsiteY8" fmla="*/ 270 h 10143"/>
              <a:gd name="connsiteX9" fmla="*/ 5684 w 10000"/>
              <a:gd name="connsiteY9" fmla="*/ 122 h 10143"/>
              <a:gd name="connsiteX10" fmla="*/ 4744 w 10000"/>
              <a:gd name="connsiteY10" fmla="*/ 586 h 10143"/>
              <a:gd name="connsiteX11" fmla="*/ 4701 w 10000"/>
              <a:gd name="connsiteY11" fmla="*/ 1491 h 10143"/>
              <a:gd name="connsiteX12" fmla="*/ 3654 w 10000"/>
              <a:gd name="connsiteY12" fmla="*/ 1319 h 10143"/>
              <a:gd name="connsiteX13" fmla="*/ 3825 w 10000"/>
              <a:gd name="connsiteY13" fmla="*/ 684 h 10143"/>
              <a:gd name="connsiteX14" fmla="*/ 3333 w 10000"/>
              <a:gd name="connsiteY14" fmla="*/ 367 h 10143"/>
              <a:gd name="connsiteX15" fmla="*/ 1132 w 10000"/>
              <a:gd name="connsiteY15" fmla="*/ 317 h 10143"/>
              <a:gd name="connsiteX16" fmla="*/ 1111 w 10000"/>
              <a:gd name="connsiteY16" fmla="*/ 4694 h 10143"/>
              <a:gd name="connsiteX17" fmla="*/ 1218 w 10000"/>
              <a:gd name="connsiteY17" fmla="*/ 6797 h 10143"/>
              <a:gd name="connsiteX18" fmla="*/ 855 w 10000"/>
              <a:gd name="connsiteY18" fmla="*/ 7017 h 10143"/>
              <a:gd name="connsiteX19" fmla="*/ 235 w 10000"/>
              <a:gd name="connsiteY19" fmla="*/ 7114 h 10143"/>
              <a:gd name="connsiteX20" fmla="*/ 363 w 10000"/>
              <a:gd name="connsiteY20" fmla="*/ 8312 h 10143"/>
              <a:gd name="connsiteX21" fmla="*/ 855 w 10000"/>
              <a:gd name="connsiteY21" fmla="*/ 8191 h 10143"/>
              <a:gd name="connsiteX22" fmla="*/ 1239 w 10000"/>
              <a:gd name="connsiteY22" fmla="*/ 7970 h 10143"/>
              <a:gd name="connsiteX23" fmla="*/ 1132 w 10000"/>
              <a:gd name="connsiteY23" fmla="*/ 9854 h 10143"/>
              <a:gd name="connsiteX24" fmla="*/ 7115 w 10000"/>
              <a:gd name="connsiteY24" fmla="*/ 9706 h 10143"/>
              <a:gd name="connsiteX25" fmla="*/ 8675 w 10000"/>
              <a:gd name="connsiteY25" fmla="*/ 9730 h 10143"/>
              <a:gd name="connsiteX26" fmla="*/ 8526 w 10000"/>
              <a:gd name="connsiteY26" fmla="*/ 7287 h 10143"/>
              <a:gd name="connsiteX0" fmla="*/ 8526 w 10000"/>
              <a:gd name="connsiteY0" fmla="*/ 7287 h 10158"/>
              <a:gd name="connsiteX1" fmla="*/ 8803 w 10000"/>
              <a:gd name="connsiteY1" fmla="*/ 7287 h 10158"/>
              <a:gd name="connsiteX2" fmla="*/ 9145 w 10000"/>
              <a:gd name="connsiteY2" fmla="*/ 7701 h 10158"/>
              <a:gd name="connsiteX3" fmla="*/ 9744 w 10000"/>
              <a:gd name="connsiteY3" fmla="*/ 6943 h 10158"/>
              <a:gd name="connsiteX4" fmla="*/ 9850 w 10000"/>
              <a:gd name="connsiteY4" fmla="*/ 6039 h 10158"/>
              <a:gd name="connsiteX5" fmla="*/ 9124 w 10000"/>
              <a:gd name="connsiteY5" fmla="*/ 6234 h 10158"/>
              <a:gd name="connsiteX6" fmla="*/ 8611 w 10000"/>
              <a:gd name="connsiteY6" fmla="*/ 5720 h 10158"/>
              <a:gd name="connsiteX7" fmla="*/ 8697 w 10000"/>
              <a:gd name="connsiteY7" fmla="*/ 3936 h 10158"/>
              <a:gd name="connsiteX8" fmla="*/ 8654 w 10000"/>
              <a:gd name="connsiteY8" fmla="*/ 270 h 10158"/>
              <a:gd name="connsiteX9" fmla="*/ 5684 w 10000"/>
              <a:gd name="connsiteY9" fmla="*/ 122 h 10158"/>
              <a:gd name="connsiteX10" fmla="*/ 4744 w 10000"/>
              <a:gd name="connsiteY10" fmla="*/ 586 h 10158"/>
              <a:gd name="connsiteX11" fmla="*/ 4701 w 10000"/>
              <a:gd name="connsiteY11" fmla="*/ 1491 h 10158"/>
              <a:gd name="connsiteX12" fmla="*/ 3654 w 10000"/>
              <a:gd name="connsiteY12" fmla="*/ 1319 h 10158"/>
              <a:gd name="connsiteX13" fmla="*/ 3825 w 10000"/>
              <a:gd name="connsiteY13" fmla="*/ 684 h 10158"/>
              <a:gd name="connsiteX14" fmla="*/ 3333 w 10000"/>
              <a:gd name="connsiteY14" fmla="*/ 367 h 10158"/>
              <a:gd name="connsiteX15" fmla="*/ 1132 w 10000"/>
              <a:gd name="connsiteY15" fmla="*/ 317 h 10158"/>
              <a:gd name="connsiteX16" fmla="*/ 1111 w 10000"/>
              <a:gd name="connsiteY16" fmla="*/ 4694 h 10158"/>
              <a:gd name="connsiteX17" fmla="*/ 1218 w 10000"/>
              <a:gd name="connsiteY17" fmla="*/ 6797 h 10158"/>
              <a:gd name="connsiteX18" fmla="*/ 855 w 10000"/>
              <a:gd name="connsiteY18" fmla="*/ 7017 h 10158"/>
              <a:gd name="connsiteX19" fmla="*/ 235 w 10000"/>
              <a:gd name="connsiteY19" fmla="*/ 7114 h 10158"/>
              <a:gd name="connsiteX20" fmla="*/ 363 w 10000"/>
              <a:gd name="connsiteY20" fmla="*/ 8312 h 10158"/>
              <a:gd name="connsiteX21" fmla="*/ 855 w 10000"/>
              <a:gd name="connsiteY21" fmla="*/ 8191 h 10158"/>
              <a:gd name="connsiteX22" fmla="*/ 1239 w 10000"/>
              <a:gd name="connsiteY22" fmla="*/ 7970 h 10158"/>
              <a:gd name="connsiteX23" fmla="*/ 1132 w 10000"/>
              <a:gd name="connsiteY23" fmla="*/ 9854 h 10158"/>
              <a:gd name="connsiteX24" fmla="*/ 8675 w 10000"/>
              <a:gd name="connsiteY24" fmla="*/ 9730 h 10158"/>
              <a:gd name="connsiteX25" fmla="*/ 8526 w 10000"/>
              <a:gd name="connsiteY25" fmla="*/ 7287 h 10158"/>
              <a:gd name="connsiteX0" fmla="*/ 8526 w 10000"/>
              <a:gd name="connsiteY0" fmla="*/ 7287 h 10158"/>
              <a:gd name="connsiteX1" fmla="*/ 9145 w 10000"/>
              <a:gd name="connsiteY1" fmla="*/ 7701 h 10158"/>
              <a:gd name="connsiteX2" fmla="*/ 9744 w 10000"/>
              <a:gd name="connsiteY2" fmla="*/ 6943 h 10158"/>
              <a:gd name="connsiteX3" fmla="*/ 9850 w 10000"/>
              <a:gd name="connsiteY3" fmla="*/ 6039 h 10158"/>
              <a:gd name="connsiteX4" fmla="*/ 9124 w 10000"/>
              <a:gd name="connsiteY4" fmla="*/ 6234 h 10158"/>
              <a:gd name="connsiteX5" fmla="*/ 8611 w 10000"/>
              <a:gd name="connsiteY5" fmla="*/ 5720 h 10158"/>
              <a:gd name="connsiteX6" fmla="*/ 8697 w 10000"/>
              <a:gd name="connsiteY6" fmla="*/ 3936 h 10158"/>
              <a:gd name="connsiteX7" fmla="*/ 8654 w 10000"/>
              <a:gd name="connsiteY7" fmla="*/ 270 h 10158"/>
              <a:gd name="connsiteX8" fmla="*/ 5684 w 10000"/>
              <a:gd name="connsiteY8" fmla="*/ 122 h 10158"/>
              <a:gd name="connsiteX9" fmla="*/ 4744 w 10000"/>
              <a:gd name="connsiteY9" fmla="*/ 586 h 10158"/>
              <a:gd name="connsiteX10" fmla="*/ 4701 w 10000"/>
              <a:gd name="connsiteY10" fmla="*/ 1491 h 10158"/>
              <a:gd name="connsiteX11" fmla="*/ 3654 w 10000"/>
              <a:gd name="connsiteY11" fmla="*/ 1319 h 10158"/>
              <a:gd name="connsiteX12" fmla="*/ 3825 w 10000"/>
              <a:gd name="connsiteY12" fmla="*/ 684 h 10158"/>
              <a:gd name="connsiteX13" fmla="*/ 3333 w 10000"/>
              <a:gd name="connsiteY13" fmla="*/ 367 h 10158"/>
              <a:gd name="connsiteX14" fmla="*/ 1132 w 10000"/>
              <a:gd name="connsiteY14" fmla="*/ 317 h 10158"/>
              <a:gd name="connsiteX15" fmla="*/ 1111 w 10000"/>
              <a:gd name="connsiteY15" fmla="*/ 4694 h 10158"/>
              <a:gd name="connsiteX16" fmla="*/ 1218 w 10000"/>
              <a:gd name="connsiteY16" fmla="*/ 6797 h 10158"/>
              <a:gd name="connsiteX17" fmla="*/ 855 w 10000"/>
              <a:gd name="connsiteY17" fmla="*/ 7017 h 10158"/>
              <a:gd name="connsiteX18" fmla="*/ 235 w 10000"/>
              <a:gd name="connsiteY18" fmla="*/ 7114 h 10158"/>
              <a:gd name="connsiteX19" fmla="*/ 363 w 10000"/>
              <a:gd name="connsiteY19" fmla="*/ 8312 h 10158"/>
              <a:gd name="connsiteX20" fmla="*/ 855 w 10000"/>
              <a:gd name="connsiteY20" fmla="*/ 8191 h 10158"/>
              <a:gd name="connsiteX21" fmla="*/ 1239 w 10000"/>
              <a:gd name="connsiteY21" fmla="*/ 7970 h 10158"/>
              <a:gd name="connsiteX22" fmla="*/ 1132 w 10000"/>
              <a:gd name="connsiteY22" fmla="*/ 9854 h 10158"/>
              <a:gd name="connsiteX23" fmla="*/ 8675 w 10000"/>
              <a:gd name="connsiteY23" fmla="*/ 9730 h 10158"/>
              <a:gd name="connsiteX24" fmla="*/ 8526 w 10000"/>
              <a:gd name="connsiteY24" fmla="*/ 7287 h 10158"/>
              <a:gd name="connsiteX0" fmla="*/ 8526 w 9853"/>
              <a:gd name="connsiteY0" fmla="*/ 7287 h 10158"/>
              <a:gd name="connsiteX1" fmla="*/ 9145 w 9853"/>
              <a:gd name="connsiteY1" fmla="*/ 7701 h 10158"/>
              <a:gd name="connsiteX2" fmla="*/ 9850 w 9853"/>
              <a:gd name="connsiteY2" fmla="*/ 6039 h 10158"/>
              <a:gd name="connsiteX3" fmla="*/ 9124 w 9853"/>
              <a:gd name="connsiteY3" fmla="*/ 6234 h 10158"/>
              <a:gd name="connsiteX4" fmla="*/ 8611 w 9853"/>
              <a:gd name="connsiteY4" fmla="*/ 5720 h 10158"/>
              <a:gd name="connsiteX5" fmla="*/ 8697 w 9853"/>
              <a:gd name="connsiteY5" fmla="*/ 3936 h 10158"/>
              <a:gd name="connsiteX6" fmla="*/ 8654 w 9853"/>
              <a:gd name="connsiteY6" fmla="*/ 270 h 10158"/>
              <a:gd name="connsiteX7" fmla="*/ 5684 w 9853"/>
              <a:gd name="connsiteY7" fmla="*/ 122 h 10158"/>
              <a:gd name="connsiteX8" fmla="*/ 4744 w 9853"/>
              <a:gd name="connsiteY8" fmla="*/ 586 h 10158"/>
              <a:gd name="connsiteX9" fmla="*/ 4701 w 9853"/>
              <a:gd name="connsiteY9" fmla="*/ 1491 h 10158"/>
              <a:gd name="connsiteX10" fmla="*/ 3654 w 9853"/>
              <a:gd name="connsiteY10" fmla="*/ 1319 h 10158"/>
              <a:gd name="connsiteX11" fmla="*/ 3825 w 9853"/>
              <a:gd name="connsiteY11" fmla="*/ 684 h 10158"/>
              <a:gd name="connsiteX12" fmla="*/ 3333 w 9853"/>
              <a:gd name="connsiteY12" fmla="*/ 367 h 10158"/>
              <a:gd name="connsiteX13" fmla="*/ 1132 w 9853"/>
              <a:gd name="connsiteY13" fmla="*/ 317 h 10158"/>
              <a:gd name="connsiteX14" fmla="*/ 1111 w 9853"/>
              <a:gd name="connsiteY14" fmla="*/ 4694 h 10158"/>
              <a:gd name="connsiteX15" fmla="*/ 1218 w 9853"/>
              <a:gd name="connsiteY15" fmla="*/ 6797 h 10158"/>
              <a:gd name="connsiteX16" fmla="*/ 855 w 9853"/>
              <a:gd name="connsiteY16" fmla="*/ 7017 h 10158"/>
              <a:gd name="connsiteX17" fmla="*/ 235 w 9853"/>
              <a:gd name="connsiteY17" fmla="*/ 7114 h 10158"/>
              <a:gd name="connsiteX18" fmla="*/ 363 w 9853"/>
              <a:gd name="connsiteY18" fmla="*/ 8312 h 10158"/>
              <a:gd name="connsiteX19" fmla="*/ 855 w 9853"/>
              <a:gd name="connsiteY19" fmla="*/ 8191 h 10158"/>
              <a:gd name="connsiteX20" fmla="*/ 1239 w 9853"/>
              <a:gd name="connsiteY20" fmla="*/ 7970 h 10158"/>
              <a:gd name="connsiteX21" fmla="*/ 1132 w 9853"/>
              <a:gd name="connsiteY21" fmla="*/ 9854 h 10158"/>
              <a:gd name="connsiteX22" fmla="*/ 8675 w 9853"/>
              <a:gd name="connsiteY22" fmla="*/ 9730 h 10158"/>
              <a:gd name="connsiteX23" fmla="*/ 8526 w 9853"/>
              <a:gd name="connsiteY23" fmla="*/ 7287 h 10158"/>
              <a:gd name="connsiteX0" fmla="*/ 8653 w 9382"/>
              <a:gd name="connsiteY0" fmla="*/ 7174 h 10000"/>
              <a:gd name="connsiteX1" fmla="*/ 9281 w 9382"/>
              <a:gd name="connsiteY1" fmla="*/ 7581 h 10000"/>
              <a:gd name="connsiteX2" fmla="*/ 9260 w 9382"/>
              <a:gd name="connsiteY2" fmla="*/ 6137 h 10000"/>
              <a:gd name="connsiteX3" fmla="*/ 8739 w 9382"/>
              <a:gd name="connsiteY3" fmla="*/ 5631 h 10000"/>
              <a:gd name="connsiteX4" fmla="*/ 8827 w 9382"/>
              <a:gd name="connsiteY4" fmla="*/ 3875 h 10000"/>
              <a:gd name="connsiteX5" fmla="*/ 8783 w 9382"/>
              <a:gd name="connsiteY5" fmla="*/ 266 h 10000"/>
              <a:gd name="connsiteX6" fmla="*/ 5769 w 9382"/>
              <a:gd name="connsiteY6" fmla="*/ 120 h 10000"/>
              <a:gd name="connsiteX7" fmla="*/ 4815 w 9382"/>
              <a:gd name="connsiteY7" fmla="*/ 577 h 10000"/>
              <a:gd name="connsiteX8" fmla="*/ 4771 w 9382"/>
              <a:gd name="connsiteY8" fmla="*/ 1468 h 10000"/>
              <a:gd name="connsiteX9" fmla="*/ 3709 w 9382"/>
              <a:gd name="connsiteY9" fmla="*/ 1298 h 10000"/>
              <a:gd name="connsiteX10" fmla="*/ 3882 w 9382"/>
              <a:gd name="connsiteY10" fmla="*/ 673 h 10000"/>
              <a:gd name="connsiteX11" fmla="*/ 3383 w 9382"/>
              <a:gd name="connsiteY11" fmla="*/ 361 h 10000"/>
              <a:gd name="connsiteX12" fmla="*/ 1149 w 9382"/>
              <a:gd name="connsiteY12" fmla="*/ 312 h 10000"/>
              <a:gd name="connsiteX13" fmla="*/ 1128 w 9382"/>
              <a:gd name="connsiteY13" fmla="*/ 4621 h 10000"/>
              <a:gd name="connsiteX14" fmla="*/ 1236 w 9382"/>
              <a:gd name="connsiteY14" fmla="*/ 6691 h 10000"/>
              <a:gd name="connsiteX15" fmla="*/ 868 w 9382"/>
              <a:gd name="connsiteY15" fmla="*/ 6908 h 10000"/>
              <a:gd name="connsiteX16" fmla="*/ 239 w 9382"/>
              <a:gd name="connsiteY16" fmla="*/ 7003 h 10000"/>
              <a:gd name="connsiteX17" fmla="*/ 368 w 9382"/>
              <a:gd name="connsiteY17" fmla="*/ 8183 h 10000"/>
              <a:gd name="connsiteX18" fmla="*/ 868 w 9382"/>
              <a:gd name="connsiteY18" fmla="*/ 8064 h 10000"/>
              <a:gd name="connsiteX19" fmla="*/ 1257 w 9382"/>
              <a:gd name="connsiteY19" fmla="*/ 7846 h 10000"/>
              <a:gd name="connsiteX20" fmla="*/ 1149 w 9382"/>
              <a:gd name="connsiteY20" fmla="*/ 9701 h 10000"/>
              <a:gd name="connsiteX21" fmla="*/ 8804 w 9382"/>
              <a:gd name="connsiteY21" fmla="*/ 9579 h 10000"/>
              <a:gd name="connsiteX22" fmla="*/ 8653 w 9382"/>
              <a:gd name="connsiteY22" fmla="*/ 7174 h 10000"/>
              <a:gd name="connsiteX0" fmla="*/ 9223 w 9907"/>
              <a:gd name="connsiteY0" fmla="*/ 7174 h 10000"/>
              <a:gd name="connsiteX1" fmla="*/ 9892 w 9907"/>
              <a:gd name="connsiteY1" fmla="*/ 7581 h 10000"/>
              <a:gd name="connsiteX2" fmla="*/ 9315 w 9907"/>
              <a:gd name="connsiteY2" fmla="*/ 5631 h 10000"/>
              <a:gd name="connsiteX3" fmla="*/ 9408 w 9907"/>
              <a:gd name="connsiteY3" fmla="*/ 3875 h 10000"/>
              <a:gd name="connsiteX4" fmla="*/ 9362 w 9907"/>
              <a:gd name="connsiteY4" fmla="*/ 266 h 10000"/>
              <a:gd name="connsiteX5" fmla="*/ 6149 w 9907"/>
              <a:gd name="connsiteY5" fmla="*/ 120 h 10000"/>
              <a:gd name="connsiteX6" fmla="*/ 5132 w 9907"/>
              <a:gd name="connsiteY6" fmla="*/ 577 h 10000"/>
              <a:gd name="connsiteX7" fmla="*/ 5085 w 9907"/>
              <a:gd name="connsiteY7" fmla="*/ 1468 h 10000"/>
              <a:gd name="connsiteX8" fmla="*/ 3953 w 9907"/>
              <a:gd name="connsiteY8" fmla="*/ 1298 h 10000"/>
              <a:gd name="connsiteX9" fmla="*/ 4138 w 9907"/>
              <a:gd name="connsiteY9" fmla="*/ 673 h 10000"/>
              <a:gd name="connsiteX10" fmla="*/ 3606 w 9907"/>
              <a:gd name="connsiteY10" fmla="*/ 361 h 10000"/>
              <a:gd name="connsiteX11" fmla="*/ 1225 w 9907"/>
              <a:gd name="connsiteY11" fmla="*/ 312 h 10000"/>
              <a:gd name="connsiteX12" fmla="*/ 1202 w 9907"/>
              <a:gd name="connsiteY12" fmla="*/ 4621 h 10000"/>
              <a:gd name="connsiteX13" fmla="*/ 1317 w 9907"/>
              <a:gd name="connsiteY13" fmla="*/ 6691 h 10000"/>
              <a:gd name="connsiteX14" fmla="*/ 925 w 9907"/>
              <a:gd name="connsiteY14" fmla="*/ 6908 h 10000"/>
              <a:gd name="connsiteX15" fmla="*/ 255 w 9907"/>
              <a:gd name="connsiteY15" fmla="*/ 7003 h 10000"/>
              <a:gd name="connsiteX16" fmla="*/ 392 w 9907"/>
              <a:gd name="connsiteY16" fmla="*/ 8183 h 10000"/>
              <a:gd name="connsiteX17" fmla="*/ 925 w 9907"/>
              <a:gd name="connsiteY17" fmla="*/ 8064 h 10000"/>
              <a:gd name="connsiteX18" fmla="*/ 1340 w 9907"/>
              <a:gd name="connsiteY18" fmla="*/ 7846 h 10000"/>
              <a:gd name="connsiteX19" fmla="*/ 1225 w 9907"/>
              <a:gd name="connsiteY19" fmla="*/ 9701 h 10000"/>
              <a:gd name="connsiteX20" fmla="*/ 9384 w 9907"/>
              <a:gd name="connsiteY20" fmla="*/ 9579 h 10000"/>
              <a:gd name="connsiteX21" fmla="*/ 9223 w 9907"/>
              <a:gd name="connsiteY21" fmla="*/ 7174 h 10000"/>
              <a:gd name="connsiteX0" fmla="*/ 9310 w 9729"/>
              <a:gd name="connsiteY0" fmla="*/ 7174 h 10000"/>
              <a:gd name="connsiteX1" fmla="*/ 9402 w 9729"/>
              <a:gd name="connsiteY1" fmla="*/ 5631 h 10000"/>
              <a:gd name="connsiteX2" fmla="*/ 9496 w 9729"/>
              <a:gd name="connsiteY2" fmla="*/ 3875 h 10000"/>
              <a:gd name="connsiteX3" fmla="*/ 9450 w 9729"/>
              <a:gd name="connsiteY3" fmla="*/ 266 h 10000"/>
              <a:gd name="connsiteX4" fmla="*/ 6207 w 9729"/>
              <a:gd name="connsiteY4" fmla="*/ 120 h 10000"/>
              <a:gd name="connsiteX5" fmla="*/ 5180 w 9729"/>
              <a:gd name="connsiteY5" fmla="*/ 577 h 10000"/>
              <a:gd name="connsiteX6" fmla="*/ 5133 w 9729"/>
              <a:gd name="connsiteY6" fmla="*/ 1468 h 10000"/>
              <a:gd name="connsiteX7" fmla="*/ 3990 w 9729"/>
              <a:gd name="connsiteY7" fmla="*/ 1298 h 10000"/>
              <a:gd name="connsiteX8" fmla="*/ 4177 w 9729"/>
              <a:gd name="connsiteY8" fmla="*/ 673 h 10000"/>
              <a:gd name="connsiteX9" fmla="*/ 3640 w 9729"/>
              <a:gd name="connsiteY9" fmla="*/ 361 h 10000"/>
              <a:gd name="connsiteX10" fmla="*/ 1236 w 9729"/>
              <a:gd name="connsiteY10" fmla="*/ 312 h 10000"/>
              <a:gd name="connsiteX11" fmla="*/ 1213 w 9729"/>
              <a:gd name="connsiteY11" fmla="*/ 4621 h 10000"/>
              <a:gd name="connsiteX12" fmla="*/ 1329 w 9729"/>
              <a:gd name="connsiteY12" fmla="*/ 6691 h 10000"/>
              <a:gd name="connsiteX13" fmla="*/ 934 w 9729"/>
              <a:gd name="connsiteY13" fmla="*/ 6908 h 10000"/>
              <a:gd name="connsiteX14" fmla="*/ 257 w 9729"/>
              <a:gd name="connsiteY14" fmla="*/ 7003 h 10000"/>
              <a:gd name="connsiteX15" fmla="*/ 396 w 9729"/>
              <a:gd name="connsiteY15" fmla="*/ 8183 h 10000"/>
              <a:gd name="connsiteX16" fmla="*/ 934 w 9729"/>
              <a:gd name="connsiteY16" fmla="*/ 8064 h 10000"/>
              <a:gd name="connsiteX17" fmla="*/ 1353 w 9729"/>
              <a:gd name="connsiteY17" fmla="*/ 7846 h 10000"/>
              <a:gd name="connsiteX18" fmla="*/ 1236 w 9729"/>
              <a:gd name="connsiteY18" fmla="*/ 9701 h 10000"/>
              <a:gd name="connsiteX19" fmla="*/ 9472 w 9729"/>
              <a:gd name="connsiteY19" fmla="*/ 9579 h 10000"/>
              <a:gd name="connsiteX20" fmla="*/ 9310 w 9729"/>
              <a:gd name="connsiteY20" fmla="*/ 7174 h 10000"/>
              <a:gd name="connsiteX0" fmla="*/ 9736 w 11135"/>
              <a:gd name="connsiteY0" fmla="*/ 9579 h 10000"/>
              <a:gd name="connsiteX1" fmla="*/ 9664 w 11135"/>
              <a:gd name="connsiteY1" fmla="*/ 5631 h 10000"/>
              <a:gd name="connsiteX2" fmla="*/ 9761 w 11135"/>
              <a:gd name="connsiteY2" fmla="*/ 3875 h 10000"/>
              <a:gd name="connsiteX3" fmla="*/ 9713 w 11135"/>
              <a:gd name="connsiteY3" fmla="*/ 266 h 10000"/>
              <a:gd name="connsiteX4" fmla="*/ 6380 w 11135"/>
              <a:gd name="connsiteY4" fmla="*/ 120 h 10000"/>
              <a:gd name="connsiteX5" fmla="*/ 5324 w 11135"/>
              <a:gd name="connsiteY5" fmla="*/ 577 h 10000"/>
              <a:gd name="connsiteX6" fmla="*/ 5276 w 11135"/>
              <a:gd name="connsiteY6" fmla="*/ 1468 h 10000"/>
              <a:gd name="connsiteX7" fmla="*/ 4101 w 11135"/>
              <a:gd name="connsiteY7" fmla="*/ 1298 h 10000"/>
              <a:gd name="connsiteX8" fmla="*/ 4293 w 11135"/>
              <a:gd name="connsiteY8" fmla="*/ 673 h 10000"/>
              <a:gd name="connsiteX9" fmla="*/ 3741 w 11135"/>
              <a:gd name="connsiteY9" fmla="*/ 361 h 10000"/>
              <a:gd name="connsiteX10" fmla="*/ 1270 w 11135"/>
              <a:gd name="connsiteY10" fmla="*/ 312 h 10000"/>
              <a:gd name="connsiteX11" fmla="*/ 1247 w 11135"/>
              <a:gd name="connsiteY11" fmla="*/ 4621 h 10000"/>
              <a:gd name="connsiteX12" fmla="*/ 1366 w 11135"/>
              <a:gd name="connsiteY12" fmla="*/ 6691 h 10000"/>
              <a:gd name="connsiteX13" fmla="*/ 960 w 11135"/>
              <a:gd name="connsiteY13" fmla="*/ 6908 h 10000"/>
              <a:gd name="connsiteX14" fmla="*/ 264 w 11135"/>
              <a:gd name="connsiteY14" fmla="*/ 7003 h 10000"/>
              <a:gd name="connsiteX15" fmla="*/ 407 w 11135"/>
              <a:gd name="connsiteY15" fmla="*/ 8183 h 10000"/>
              <a:gd name="connsiteX16" fmla="*/ 960 w 11135"/>
              <a:gd name="connsiteY16" fmla="*/ 8064 h 10000"/>
              <a:gd name="connsiteX17" fmla="*/ 1391 w 11135"/>
              <a:gd name="connsiteY17" fmla="*/ 7846 h 10000"/>
              <a:gd name="connsiteX18" fmla="*/ 1270 w 11135"/>
              <a:gd name="connsiteY18" fmla="*/ 9701 h 10000"/>
              <a:gd name="connsiteX19" fmla="*/ 9736 w 11135"/>
              <a:gd name="connsiteY19" fmla="*/ 9579 h 10000"/>
              <a:gd name="connsiteX0" fmla="*/ 9736 w 11151"/>
              <a:gd name="connsiteY0" fmla="*/ 9579 h 10000"/>
              <a:gd name="connsiteX1" fmla="*/ 9761 w 11151"/>
              <a:gd name="connsiteY1" fmla="*/ 3875 h 10000"/>
              <a:gd name="connsiteX2" fmla="*/ 9713 w 11151"/>
              <a:gd name="connsiteY2" fmla="*/ 266 h 10000"/>
              <a:gd name="connsiteX3" fmla="*/ 6380 w 11151"/>
              <a:gd name="connsiteY3" fmla="*/ 120 h 10000"/>
              <a:gd name="connsiteX4" fmla="*/ 5324 w 11151"/>
              <a:gd name="connsiteY4" fmla="*/ 577 h 10000"/>
              <a:gd name="connsiteX5" fmla="*/ 5276 w 11151"/>
              <a:gd name="connsiteY5" fmla="*/ 1468 h 10000"/>
              <a:gd name="connsiteX6" fmla="*/ 4101 w 11151"/>
              <a:gd name="connsiteY6" fmla="*/ 1298 h 10000"/>
              <a:gd name="connsiteX7" fmla="*/ 4293 w 11151"/>
              <a:gd name="connsiteY7" fmla="*/ 673 h 10000"/>
              <a:gd name="connsiteX8" fmla="*/ 3741 w 11151"/>
              <a:gd name="connsiteY8" fmla="*/ 361 h 10000"/>
              <a:gd name="connsiteX9" fmla="*/ 1270 w 11151"/>
              <a:gd name="connsiteY9" fmla="*/ 312 h 10000"/>
              <a:gd name="connsiteX10" fmla="*/ 1247 w 11151"/>
              <a:gd name="connsiteY10" fmla="*/ 4621 h 10000"/>
              <a:gd name="connsiteX11" fmla="*/ 1366 w 11151"/>
              <a:gd name="connsiteY11" fmla="*/ 6691 h 10000"/>
              <a:gd name="connsiteX12" fmla="*/ 960 w 11151"/>
              <a:gd name="connsiteY12" fmla="*/ 6908 h 10000"/>
              <a:gd name="connsiteX13" fmla="*/ 264 w 11151"/>
              <a:gd name="connsiteY13" fmla="*/ 7003 h 10000"/>
              <a:gd name="connsiteX14" fmla="*/ 407 w 11151"/>
              <a:gd name="connsiteY14" fmla="*/ 8183 h 10000"/>
              <a:gd name="connsiteX15" fmla="*/ 960 w 11151"/>
              <a:gd name="connsiteY15" fmla="*/ 8064 h 10000"/>
              <a:gd name="connsiteX16" fmla="*/ 1391 w 11151"/>
              <a:gd name="connsiteY16" fmla="*/ 7846 h 10000"/>
              <a:gd name="connsiteX17" fmla="*/ 1270 w 11151"/>
              <a:gd name="connsiteY17" fmla="*/ 9701 h 10000"/>
              <a:gd name="connsiteX18" fmla="*/ 9736 w 11151"/>
              <a:gd name="connsiteY18" fmla="*/ 9579 h 10000"/>
              <a:gd name="connsiteX0" fmla="*/ 9736 w 11143"/>
              <a:gd name="connsiteY0" fmla="*/ 9579 h 10000"/>
              <a:gd name="connsiteX1" fmla="*/ 9713 w 11143"/>
              <a:gd name="connsiteY1" fmla="*/ 266 h 10000"/>
              <a:gd name="connsiteX2" fmla="*/ 6380 w 11143"/>
              <a:gd name="connsiteY2" fmla="*/ 120 h 10000"/>
              <a:gd name="connsiteX3" fmla="*/ 5324 w 11143"/>
              <a:gd name="connsiteY3" fmla="*/ 577 h 10000"/>
              <a:gd name="connsiteX4" fmla="*/ 5276 w 11143"/>
              <a:gd name="connsiteY4" fmla="*/ 1468 h 10000"/>
              <a:gd name="connsiteX5" fmla="*/ 4101 w 11143"/>
              <a:gd name="connsiteY5" fmla="*/ 1298 h 10000"/>
              <a:gd name="connsiteX6" fmla="*/ 4293 w 11143"/>
              <a:gd name="connsiteY6" fmla="*/ 673 h 10000"/>
              <a:gd name="connsiteX7" fmla="*/ 3741 w 11143"/>
              <a:gd name="connsiteY7" fmla="*/ 361 h 10000"/>
              <a:gd name="connsiteX8" fmla="*/ 1270 w 11143"/>
              <a:gd name="connsiteY8" fmla="*/ 312 h 10000"/>
              <a:gd name="connsiteX9" fmla="*/ 1247 w 11143"/>
              <a:gd name="connsiteY9" fmla="*/ 4621 h 10000"/>
              <a:gd name="connsiteX10" fmla="*/ 1366 w 11143"/>
              <a:gd name="connsiteY10" fmla="*/ 6691 h 10000"/>
              <a:gd name="connsiteX11" fmla="*/ 960 w 11143"/>
              <a:gd name="connsiteY11" fmla="*/ 6908 h 10000"/>
              <a:gd name="connsiteX12" fmla="*/ 264 w 11143"/>
              <a:gd name="connsiteY12" fmla="*/ 7003 h 10000"/>
              <a:gd name="connsiteX13" fmla="*/ 407 w 11143"/>
              <a:gd name="connsiteY13" fmla="*/ 8183 h 10000"/>
              <a:gd name="connsiteX14" fmla="*/ 960 w 11143"/>
              <a:gd name="connsiteY14" fmla="*/ 8064 h 10000"/>
              <a:gd name="connsiteX15" fmla="*/ 1391 w 11143"/>
              <a:gd name="connsiteY15" fmla="*/ 7846 h 10000"/>
              <a:gd name="connsiteX16" fmla="*/ 1270 w 11143"/>
              <a:gd name="connsiteY16" fmla="*/ 9701 h 10000"/>
              <a:gd name="connsiteX17" fmla="*/ 9736 w 11143"/>
              <a:gd name="connsiteY17" fmla="*/ 9579 h 10000"/>
              <a:gd name="connsiteX0" fmla="*/ 9736 w 9736"/>
              <a:gd name="connsiteY0" fmla="*/ 9579 h 10000"/>
              <a:gd name="connsiteX1" fmla="*/ 9713 w 9736"/>
              <a:gd name="connsiteY1" fmla="*/ 266 h 10000"/>
              <a:gd name="connsiteX2" fmla="*/ 6380 w 9736"/>
              <a:gd name="connsiteY2" fmla="*/ 120 h 10000"/>
              <a:gd name="connsiteX3" fmla="*/ 5324 w 9736"/>
              <a:gd name="connsiteY3" fmla="*/ 577 h 10000"/>
              <a:gd name="connsiteX4" fmla="*/ 5276 w 9736"/>
              <a:gd name="connsiteY4" fmla="*/ 1468 h 10000"/>
              <a:gd name="connsiteX5" fmla="*/ 4101 w 9736"/>
              <a:gd name="connsiteY5" fmla="*/ 1298 h 10000"/>
              <a:gd name="connsiteX6" fmla="*/ 4293 w 9736"/>
              <a:gd name="connsiteY6" fmla="*/ 673 h 10000"/>
              <a:gd name="connsiteX7" fmla="*/ 3741 w 9736"/>
              <a:gd name="connsiteY7" fmla="*/ 361 h 10000"/>
              <a:gd name="connsiteX8" fmla="*/ 1270 w 9736"/>
              <a:gd name="connsiteY8" fmla="*/ 312 h 10000"/>
              <a:gd name="connsiteX9" fmla="*/ 1247 w 9736"/>
              <a:gd name="connsiteY9" fmla="*/ 4621 h 10000"/>
              <a:gd name="connsiteX10" fmla="*/ 1366 w 9736"/>
              <a:gd name="connsiteY10" fmla="*/ 6691 h 10000"/>
              <a:gd name="connsiteX11" fmla="*/ 960 w 9736"/>
              <a:gd name="connsiteY11" fmla="*/ 6908 h 10000"/>
              <a:gd name="connsiteX12" fmla="*/ 264 w 9736"/>
              <a:gd name="connsiteY12" fmla="*/ 7003 h 10000"/>
              <a:gd name="connsiteX13" fmla="*/ 407 w 9736"/>
              <a:gd name="connsiteY13" fmla="*/ 8183 h 10000"/>
              <a:gd name="connsiteX14" fmla="*/ 960 w 9736"/>
              <a:gd name="connsiteY14" fmla="*/ 8064 h 10000"/>
              <a:gd name="connsiteX15" fmla="*/ 1391 w 9736"/>
              <a:gd name="connsiteY15" fmla="*/ 7846 h 10000"/>
              <a:gd name="connsiteX16" fmla="*/ 1270 w 9736"/>
              <a:gd name="connsiteY16" fmla="*/ 9701 h 10000"/>
              <a:gd name="connsiteX17" fmla="*/ 9736 w 9736"/>
              <a:gd name="connsiteY17" fmla="*/ 9579 h 10000"/>
              <a:gd name="connsiteX0" fmla="*/ 10000 w 10000"/>
              <a:gd name="connsiteY0" fmla="*/ 9579 h 9701"/>
              <a:gd name="connsiteX1" fmla="*/ 9976 w 10000"/>
              <a:gd name="connsiteY1" fmla="*/ 266 h 9701"/>
              <a:gd name="connsiteX2" fmla="*/ 6553 w 10000"/>
              <a:gd name="connsiteY2" fmla="*/ 120 h 9701"/>
              <a:gd name="connsiteX3" fmla="*/ 5468 w 10000"/>
              <a:gd name="connsiteY3" fmla="*/ 577 h 9701"/>
              <a:gd name="connsiteX4" fmla="*/ 5419 w 10000"/>
              <a:gd name="connsiteY4" fmla="*/ 1468 h 9701"/>
              <a:gd name="connsiteX5" fmla="*/ 4212 w 10000"/>
              <a:gd name="connsiteY5" fmla="*/ 1298 h 9701"/>
              <a:gd name="connsiteX6" fmla="*/ 4409 w 10000"/>
              <a:gd name="connsiteY6" fmla="*/ 673 h 9701"/>
              <a:gd name="connsiteX7" fmla="*/ 3842 w 10000"/>
              <a:gd name="connsiteY7" fmla="*/ 361 h 9701"/>
              <a:gd name="connsiteX8" fmla="*/ 1304 w 10000"/>
              <a:gd name="connsiteY8" fmla="*/ 312 h 9701"/>
              <a:gd name="connsiteX9" fmla="*/ 1281 w 10000"/>
              <a:gd name="connsiteY9" fmla="*/ 4621 h 9701"/>
              <a:gd name="connsiteX10" fmla="*/ 1403 w 10000"/>
              <a:gd name="connsiteY10" fmla="*/ 6691 h 9701"/>
              <a:gd name="connsiteX11" fmla="*/ 986 w 10000"/>
              <a:gd name="connsiteY11" fmla="*/ 6908 h 9701"/>
              <a:gd name="connsiteX12" fmla="*/ 271 w 10000"/>
              <a:gd name="connsiteY12" fmla="*/ 7003 h 9701"/>
              <a:gd name="connsiteX13" fmla="*/ 418 w 10000"/>
              <a:gd name="connsiteY13" fmla="*/ 8183 h 9701"/>
              <a:gd name="connsiteX14" fmla="*/ 986 w 10000"/>
              <a:gd name="connsiteY14" fmla="*/ 8064 h 9701"/>
              <a:gd name="connsiteX15" fmla="*/ 1429 w 10000"/>
              <a:gd name="connsiteY15" fmla="*/ 7846 h 9701"/>
              <a:gd name="connsiteX16" fmla="*/ 1304 w 10000"/>
              <a:gd name="connsiteY16" fmla="*/ 9701 h 9701"/>
              <a:gd name="connsiteX17" fmla="*/ 10000 w 10000"/>
              <a:gd name="connsiteY17" fmla="*/ 9579 h 9701"/>
              <a:gd name="connsiteX0" fmla="*/ 9867 w 9985"/>
              <a:gd name="connsiteY0" fmla="*/ 10128 h 10128"/>
              <a:gd name="connsiteX1" fmla="*/ 9976 w 9985"/>
              <a:gd name="connsiteY1" fmla="*/ 274 h 10128"/>
              <a:gd name="connsiteX2" fmla="*/ 6553 w 9985"/>
              <a:gd name="connsiteY2" fmla="*/ 124 h 10128"/>
              <a:gd name="connsiteX3" fmla="*/ 5468 w 9985"/>
              <a:gd name="connsiteY3" fmla="*/ 595 h 10128"/>
              <a:gd name="connsiteX4" fmla="*/ 5419 w 9985"/>
              <a:gd name="connsiteY4" fmla="*/ 1513 h 10128"/>
              <a:gd name="connsiteX5" fmla="*/ 4212 w 9985"/>
              <a:gd name="connsiteY5" fmla="*/ 1338 h 10128"/>
              <a:gd name="connsiteX6" fmla="*/ 4409 w 9985"/>
              <a:gd name="connsiteY6" fmla="*/ 694 h 10128"/>
              <a:gd name="connsiteX7" fmla="*/ 3842 w 9985"/>
              <a:gd name="connsiteY7" fmla="*/ 372 h 10128"/>
              <a:gd name="connsiteX8" fmla="*/ 1304 w 9985"/>
              <a:gd name="connsiteY8" fmla="*/ 322 h 10128"/>
              <a:gd name="connsiteX9" fmla="*/ 1281 w 9985"/>
              <a:gd name="connsiteY9" fmla="*/ 4763 h 10128"/>
              <a:gd name="connsiteX10" fmla="*/ 1403 w 9985"/>
              <a:gd name="connsiteY10" fmla="*/ 6897 h 10128"/>
              <a:gd name="connsiteX11" fmla="*/ 986 w 9985"/>
              <a:gd name="connsiteY11" fmla="*/ 7121 h 10128"/>
              <a:gd name="connsiteX12" fmla="*/ 271 w 9985"/>
              <a:gd name="connsiteY12" fmla="*/ 7219 h 10128"/>
              <a:gd name="connsiteX13" fmla="*/ 418 w 9985"/>
              <a:gd name="connsiteY13" fmla="*/ 8435 h 10128"/>
              <a:gd name="connsiteX14" fmla="*/ 986 w 9985"/>
              <a:gd name="connsiteY14" fmla="*/ 8313 h 10128"/>
              <a:gd name="connsiteX15" fmla="*/ 1429 w 9985"/>
              <a:gd name="connsiteY15" fmla="*/ 8088 h 10128"/>
              <a:gd name="connsiteX16" fmla="*/ 1304 w 9985"/>
              <a:gd name="connsiteY16" fmla="*/ 10000 h 10128"/>
              <a:gd name="connsiteX17" fmla="*/ 9867 w 9985"/>
              <a:gd name="connsiteY17" fmla="*/ 10128 h 10128"/>
              <a:gd name="connsiteX0" fmla="*/ 9882 w 10000"/>
              <a:gd name="connsiteY0" fmla="*/ 10000 h 10248"/>
              <a:gd name="connsiteX1" fmla="*/ 9991 w 10000"/>
              <a:gd name="connsiteY1" fmla="*/ 271 h 10248"/>
              <a:gd name="connsiteX2" fmla="*/ 6563 w 10000"/>
              <a:gd name="connsiteY2" fmla="*/ 122 h 10248"/>
              <a:gd name="connsiteX3" fmla="*/ 5476 w 10000"/>
              <a:gd name="connsiteY3" fmla="*/ 587 h 10248"/>
              <a:gd name="connsiteX4" fmla="*/ 5427 w 10000"/>
              <a:gd name="connsiteY4" fmla="*/ 1494 h 10248"/>
              <a:gd name="connsiteX5" fmla="*/ 4218 w 10000"/>
              <a:gd name="connsiteY5" fmla="*/ 1321 h 10248"/>
              <a:gd name="connsiteX6" fmla="*/ 4416 w 10000"/>
              <a:gd name="connsiteY6" fmla="*/ 685 h 10248"/>
              <a:gd name="connsiteX7" fmla="*/ 3848 w 10000"/>
              <a:gd name="connsiteY7" fmla="*/ 367 h 10248"/>
              <a:gd name="connsiteX8" fmla="*/ 1306 w 10000"/>
              <a:gd name="connsiteY8" fmla="*/ 318 h 10248"/>
              <a:gd name="connsiteX9" fmla="*/ 1283 w 10000"/>
              <a:gd name="connsiteY9" fmla="*/ 4703 h 10248"/>
              <a:gd name="connsiteX10" fmla="*/ 1405 w 10000"/>
              <a:gd name="connsiteY10" fmla="*/ 6810 h 10248"/>
              <a:gd name="connsiteX11" fmla="*/ 987 w 10000"/>
              <a:gd name="connsiteY11" fmla="*/ 7031 h 10248"/>
              <a:gd name="connsiteX12" fmla="*/ 271 w 10000"/>
              <a:gd name="connsiteY12" fmla="*/ 7128 h 10248"/>
              <a:gd name="connsiteX13" fmla="*/ 419 w 10000"/>
              <a:gd name="connsiteY13" fmla="*/ 8328 h 10248"/>
              <a:gd name="connsiteX14" fmla="*/ 987 w 10000"/>
              <a:gd name="connsiteY14" fmla="*/ 8208 h 10248"/>
              <a:gd name="connsiteX15" fmla="*/ 1431 w 10000"/>
              <a:gd name="connsiteY15" fmla="*/ 7986 h 10248"/>
              <a:gd name="connsiteX16" fmla="*/ 1306 w 10000"/>
              <a:gd name="connsiteY16" fmla="*/ 9874 h 10248"/>
              <a:gd name="connsiteX17" fmla="*/ 6390 w 10000"/>
              <a:gd name="connsiteY17" fmla="*/ 10248 h 10248"/>
              <a:gd name="connsiteX18" fmla="*/ 9882 w 10000"/>
              <a:gd name="connsiteY18" fmla="*/ 10000 h 10248"/>
              <a:gd name="connsiteX0" fmla="*/ 9882 w 10000"/>
              <a:gd name="connsiteY0" fmla="*/ 10000 h 10000"/>
              <a:gd name="connsiteX1" fmla="*/ 9991 w 10000"/>
              <a:gd name="connsiteY1" fmla="*/ 271 h 10000"/>
              <a:gd name="connsiteX2" fmla="*/ 6563 w 10000"/>
              <a:gd name="connsiteY2" fmla="*/ 122 h 10000"/>
              <a:gd name="connsiteX3" fmla="*/ 5476 w 10000"/>
              <a:gd name="connsiteY3" fmla="*/ 587 h 10000"/>
              <a:gd name="connsiteX4" fmla="*/ 5427 w 10000"/>
              <a:gd name="connsiteY4" fmla="*/ 1494 h 10000"/>
              <a:gd name="connsiteX5" fmla="*/ 4218 w 10000"/>
              <a:gd name="connsiteY5" fmla="*/ 1321 h 10000"/>
              <a:gd name="connsiteX6" fmla="*/ 4416 w 10000"/>
              <a:gd name="connsiteY6" fmla="*/ 685 h 10000"/>
              <a:gd name="connsiteX7" fmla="*/ 3848 w 10000"/>
              <a:gd name="connsiteY7" fmla="*/ 367 h 10000"/>
              <a:gd name="connsiteX8" fmla="*/ 1306 w 10000"/>
              <a:gd name="connsiteY8" fmla="*/ 318 h 10000"/>
              <a:gd name="connsiteX9" fmla="*/ 1283 w 10000"/>
              <a:gd name="connsiteY9" fmla="*/ 4703 h 10000"/>
              <a:gd name="connsiteX10" fmla="*/ 1405 w 10000"/>
              <a:gd name="connsiteY10" fmla="*/ 6810 h 10000"/>
              <a:gd name="connsiteX11" fmla="*/ 987 w 10000"/>
              <a:gd name="connsiteY11" fmla="*/ 7031 h 10000"/>
              <a:gd name="connsiteX12" fmla="*/ 271 w 10000"/>
              <a:gd name="connsiteY12" fmla="*/ 7128 h 10000"/>
              <a:gd name="connsiteX13" fmla="*/ 419 w 10000"/>
              <a:gd name="connsiteY13" fmla="*/ 8328 h 10000"/>
              <a:gd name="connsiteX14" fmla="*/ 987 w 10000"/>
              <a:gd name="connsiteY14" fmla="*/ 8208 h 10000"/>
              <a:gd name="connsiteX15" fmla="*/ 1431 w 10000"/>
              <a:gd name="connsiteY15" fmla="*/ 7986 h 10000"/>
              <a:gd name="connsiteX16" fmla="*/ 1306 w 10000"/>
              <a:gd name="connsiteY16" fmla="*/ 9874 h 10000"/>
              <a:gd name="connsiteX17" fmla="*/ 9882 w 10000"/>
              <a:gd name="connsiteY17" fmla="*/ 10000 h 10000"/>
              <a:gd name="connsiteX0" fmla="*/ 10547 w 10547"/>
              <a:gd name="connsiteY0" fmla="*/ 9752 h 9874"/>
              <a:gd name="connsiteX1" fmla="*/ 9991 w 10547"/>
              <a:gd name="connsiteY1" fmla="*/ 271 h 9874"/>
              <a:gd name="connsiteX2" fmla="*/ 6563 w 10547"/>
              <a:gd name="connsiteY2" fmla="*/ 122 h 9874"/>
              <a:gd name="connsiteX3" fmla="*/ 5476 w 10547"/>
              <a:gd name="connsiteY3" fmla="*/ 587 h 9874"/>
              <a:gd name="connsiteX4" fmla="*/ 5427 w 10547"/>
              <a:gd name="connsiteY4" fmla="*/ 1494 h 9874"/>
              <a:gd name="connsiteX5" fmla="*/ 4218 w 10547"/>
              <a:gd name="connsiteY5" fmla="*/ 1321 h 9874"/>
              <a:gd name="connsiteX6" fmla="*/ 4416 w 10547"/>
              <a:gd name="connsiteY6" fmla="*/ 685 h 9874"/>
              <a:gd name="connsiteX7" fmla="*/ 3848 w 10547"/>
              <a:gd name="connsiteY7" fmla="*/ 367 h 9874"/>
              <a:gd name="connsiteX8" fmla="*/ 1306 w 10547"/>
              <a:gd name="connsiteY8" fmla="*/ 318 h 9874"/>
              <a:gd name="connsiteX9" fmla="*/ 1283 w 10547"/>
              <a:gd name="connsiteY9" fmla="*/ 4703 h 9874"/>
              <a:gd name="connsiteX10" fmla="*/ 1405 w 10547"/>
              <a:gd name="connsiteY10" fmla="*/ 6810 h 9874"/>
              <a:gd name="connsiteX11" fmla="*/ 987 w 10547"/>
              <a:gd name="connsiteY11" fmla="*/ 7031 h 9874"/>
              <a:gd name="connsiteX12" fmla="*/ 271 w 10547"/>
              <a:gd name="connsiteY12" fmla="*/ 7128 h 9874"/>
              <a:gd name="connsiteX13" fmla="*/ 419 w 10547"/>
              <a:gd name="connsiteY13" fmla="*/ 8328 h 9874"/>
              <a:gd name="connsiteX14" fmla="*/ 987 w 10547"/>
              <a:gd name="connsiteY14" fmla="*/ 8208 h 9874"/>
              <a:gd name="connsiteX15" fmla="*/ 1431 w 10547"/>
              <a:gd name="connsiteY15" fmla="*/ 7986 h 9874"/>
              <a:gd name="connsiteX16" fmla="*/ 1306 w 10547"/>
              <a:gd name="connsiteY16" fmla="*/ 9874 h 9874"/>
              <a:gd name="connsiteX17" fmla="*/ 10547 w 10547"/>
              <a:gd name="connsiteY17" fmla="*/ 9752 h 9874"/>
              <a:gd name="connsiteX0" fmla="*/ 10000 w 10000"/>
              <a:gd name="connsiteY0" fmla="*/ 9876 h 10000"/>
              <a:gd name="connsiteX1" fmla="*/ 9473 w 10000"/>
              <a:gd name="connsiteY1" fmla="*/ 274 h 10000"/>
              <a:gd name="connsiteX2" fmla="*/ 6223 w 10000"/>
              <a:gd name="connsiteY2" fmla="*/ 124 h 10000"/>
              <a:gd name="connsiteX3" fmla="*/ 5192 w 10000"/>
              <a:gd name="connsiteY3" fmla="*/ 594 h 10000"/>
              <a:gd name="connsiteX4" fmla="*/ 5146 w 10000"/>
              <a:gd name="connsiteY4" fmla="*/ 1513 h 10000"/>
              <a:gd name="connsiteX5" fmla="*/ 3999 w 10000"/>
              <a:gd name="connsiteY5" fmla="*/ 1338 h 10000"/>
              <a:gd name="connsiteX6" fmla="*/ 4187 w 10000"/>
              <a:gd name="connsiteY6" fmla="*/ 694 h 10000"/>
              <a:gd name="connsiteX7" fmla="*/ 3648 w 10000"/>
              <a:gd name="connsiteY7" fmla="*/ 372 h 10000"/>
              <a:gd name="connsiteX8" fmla="*/ 1238 w 10000"/>
              <a:gd name="connsiteY8" fmla="*/ 322 h 10000"/>
              <a:gd name="connsiteX9" fmla="*/ 1216 w 10000"/>
              <a:gd name="connsiteY9" fmla="*/ 4763 h 10000"/>
              <a:gd name="connsiteX10" fmla="*/ 1332 w 10000"/>
              <a:gd name="connsiteY10" fmla="*/ 6897 h 10000"/>
              <a:gd name="connsiteX11" fmla="*/ 936 w 10000"/>
              <a:gd name="connsiteY11" fmla="*/ 7121 h 10000"/>
              <a:gd name="connsiteX12" fmla="*/ 257 w 10000"/>
              <a:gd name="connsiteY12" fmla="*/ 7219 h 10000"/>
              <a:gd name="connsiteX13" fmla="*/ 397 w 10000"/>
              <a:gd name="connsiteY13" fmla="*/ 8434 h 10000"/>
              <a:gd name="connsiteX14" fmla="*/ 936 w 10000"/>
              <a:gd name="connsiteY14" fmla="*/ 8313 h 10000"/>
              <a:gd name="connsiteX15" fmla="*/ 1357 w 10000"/>
              <a:gd name="connsiteY15" fmla="*/ 8088 h 10000"/>
              <a:gd name="connsiteX16" fmla="*/ 1238 w 10000"/>
              <a:gd name="connsiteY16" fmla="*/ 10000 h 10000"/>
              <a:gd name="connsiteX17" fmla="*/ 10000 w 10000"/>
              <a:gd name="connsiteY17" fmla="*/ 9876 h 10000"/>
              <a:gd name="connsiteX0" fmla="*/ 9527 w 9649"/>
              <a:gd name="connsiteY0" fmla="*/ 10128 h 10128"/>
              <a:gd name="connsiteX1" fmla="*/ 9473 w 9649"/>
              <a:gd name="connsiteY1" fmla="*/ 274 h 10128"/>
              <a:gd name="connsiteX2" fmla="*/ 6223 w 9649"/>
              <a:gd name="connsiteY2" fmla="*/ 124 h 10128"/>
              <a:gd name="connsiteX3" fmla="*/ 5192 w 9649"/>
              <a:gd name="connsiteY3" fmla="*/ 594 h 10128"/>
              <a:gd name="connsiteX4" fmla="*/ 5146 w 9649"/>
              <a:gd name="connsiteY4" fmla="*/ 1513 h 10128"/>
              <a:gd name="connsiteX5" fmla="*/ 3999 w 9649"/>
              <a:gd name="connsiteY5" fmla="*/ 1338 h 10128"/>
              <a:gd name="connsiteX6" fmla="*/ 4187 w 9649"/>
              <a:gd name="connsiteY6" fmla="*/ 694 h 10128"/>
              <a:gd name="connsiteX7" fmla="*/ 3648 w 9649"/>
              <a:gd name="connsiteY7" fmla="*/ 372 h 10128"/>
              <a:gd name="connsiteX8" fmla="*/ 1238 w 9649"/>
              <a:gd name="connsiteY8" fmla="*/ 322 h 10128"/>
              <a:gd name="connsiteX9" fmla="*/ 1216 w 9649"/>
              <a:gd name="connsiteY9" fmla="*/ 4763 h 10128"/>
              <a:gd name="connsiteX10" fmla="*/ 1332 w 9649"/>
              <a:gd name="connsiteY10" fmla="*/ 6897 h 10128"/>
              <a:gd name="connsiteX11" fmla="*/ 936 w 9649"/>
              <a:gd name="connsiteY11" fmla="*/ 7121 h 10128"/>
              <a:gd name="connsiteX12" fmla="*/ 257 w 9649"/>
              <a:gd name="connsiteY12" fmla="*/ 7219 h 10128"/>
              <a:gd name="connsiteX13" fmla="*/ 397 w 9649"/>
              <a:gd name="connsiteY13" fmla="*/ 8434 h 10128"/>
              <a:gd name="connsiteX14" fmla="*/ 936 w 9649"/>
              <a:gd name="connsiteY14" fmla="*/ 8313 h 10128"/>
              <a:gd name="connsiteX15" fmla="*/ 1357 w 9649"/>
              <a:gd name="connsiteY15" fmla="*/ 8088 h 10128"/>
              <a:gd name="connsiteX16" fmla="*/ 1238 w 9649"/>
              <a:gd name="connsiteY16" fmla="*/ 10000 h 10128"/>
              <a:gd name="connsiteX17" fmla="*/ 9527 w 9649"/>
              <a:gd name="connsiteY17" fmla="*/ 10128 h 10128"/>
              <a:gd name="connsiteX0" fmla="*/ 9874 w 9874"/>
              <a:gd name="connsiteY0" fmla="*/ 10000 h 10000"/>
              <a:gd name="connsiteX1" fmla="*/ 9818 w 9874"/>
              <a:gd name="connsiteY1" fmla="*/ 271 h 10000"/>
              <a:gd name="connsiteX2" fmla="*/ 6449 w 9874"/>
              <a:gd name="connsiteY2" fmla="*/ 122 h 10000"/>
              <a:gd name="connsiteX3" fmla="*/ 5381 w 9874"/>
              <a:gd name="connsiteY3" fmla="*/ 586 h 10000"/>
              <a:gd name="connsiteX4" fmla="*/ 5333 w 9874"/>
              <a:gd name="connsiteY4" fmla="*/ 1494 h 10000"/>
              <a:gd name="connsiteX5" fmla="*/ 4144 w 9874"/>
              <a:gd name="connsiteY5" fmla="*/ 1321 h 10000"/>
              <a:gd name="connsiteX6" fmla="*/ 4339 w 9874"/>
              <a:gd name="connsiteY6" fmla="*/ 685 h 10000"/>
              <a:gd name="connsiteX7" fmla="*/ 3781 w 9874"/>
              <a:gd name="connsiteY7" fmla="*/ 367 h 10000"/>
              <a:gd name="connsiteX8" fmla="*/ 1283 w 9874"/>
              <a:gd name="connsiteY8" fmla="*/ 318 h 10000"/>
              <a:gd name="connsiteX9" fmla="*/ 1260 w 9874"/>
              <a:gd name="connsiteY9" fmla="*/ 4703 h 10000"/>
              <a:gd name="connsiteX10" fmla="*/ 1380 w 9874"/>
              <a:gd name="connsiteY10" fmla="*/ 6810 h 10000"/>
              <a:gd name="connsiteX11" fmla="*/ 970 w 9874"/>
              <a:gd name="connsiteY11" fmla="*/ 7031 h 10000"/>
              <a:gd name="connsiteX12" fmla="*/ 266 w 9874"/>
              <a:gd name="connsiteY12" fmla="*/ 7128 h 10000"/>
              <a:gd name="connsiteX13" fmla="*/ 411 w 9874"/>
              <a:gd name="connsiteY13" fmla="*/ 8327 h 10000"/>
              <a:gd name="connsiteX14" fmla="*/ 970 w 9874"/>
              <a:gd name="connsiteY14" fmla="*/ 8208 h 10000"/>
              <a:gd name="connsiteX15" fmla="*/ 1406 w 9874"/>
              <a:gd name="connsiteY15" fmla="*/ 7986 h 10000"/>
              <a:gd name="connsiteX16" fmla="*/ 1283 w 9874"/>
              <a:gd name="connsiteY16" fmla="*/ 9874 h 10000"/>
              <a:gd name="connsiteX17" fmla="*/ 9874 w 9874"/>
              <a:gd name="connsiteY17"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874" h="10000">
                <a:moveTo>
                  <a:pt x="9874" y="10000"/>
                </a:moveTo>
                <a:cubicBezTo>
                  <a:pt x="9855" y="6757"/>
                  <a:pt x="9837" y="3514"/>
                  <a:pt x="9818" y="271"/>
                </a:cubicBezTo>
                <a:cubicBezTo>
                  <a:pt x="8364" y="417"/>
                  <a:pt x="7127" y="271"/>
                  <a:pt x="6449" y="122"/>
                </a:cubicBezTo>
                <a:cubicBezTo>
                  <a:pt x="5770" y="0"/>
                  <a:pt x="5381" y="417"/>
                  <a:pt x="5381" y="586"/>
                </a:cubicBezTo>
                <a:cubicBezTo>
                  <a:pt x="5381" y="785"/>
                  <a:pt x="5720" y="1298"/>
                  <a:pt x="5333" y="1494"/>
                </a:cubicBezTo>
                <a:cubicBezTo>
                  <a:pt x="4946" y="1689"/>
                  <a:pt x="4339" y="1643"/>
                  <a:pt x="4144" y="1321"/>
                </a:cubicBezTo>
                <a:cubicBezTo>
                  <a:pt x="3976" y="980"/>
                  <a:pt x="4339" y="832"/>
                  <a:pt x="4339" y="685"/>
                </a:cubicBezTo>
                <a:cubicBezTo>
                  <a:pt x="4339" y="539"/>
                  <a:pt x="4097" y="367"/>
                  <a:pt x="3781" y="367"/>
                </a:cubicBezTo>
                <a:cubicBezTo>
                  <a:pt x="3492" y="367"/>
                  <a:pt x="2594" y="516"/>
                  <a:pt x="1283" y="318"/>
                </a:cubicBezTo>
                <a:cubicBezTo>
                  <a:pt x="1236" y="636"/>
                  <a:pt x="995" y="3650"/>
                  <a:pt x="1260" y="4703"/>
                </a:cubicBezTo>
                <a:cubicBezTo>
                  <a:pt x="1551" y="5756"/>
                  <a:pt x="1454" y="6590"/>
                  <a:pt x="1380" y="6810"/>
                </a:cubicBezTo>
                <a:cubicBezTo>
                  <a:pt x="1309" y="7031"/>
                  <a:pt x="1164" y="7177"/>
                  <a:pt x="970" y="7031"/>
                </a:cubicBezTo>
                <a:cubicBezTo>
                  <a:pt x="799" y="6882"/>
                  <a:pt x="511" y="6687"/>
                  <a:pt x="266" y="7128"/>
                </a:cubicBezTo>
                <a:cubicBezTo>
                  <a:pt x="0" y="7569"/>
                  <a:pt x="240" y="8255"/>
                  <a:pt x="411" y="8327"/>
                </a:cubicBezTo>
                <a:cubicBezTo>
                  <a:pt x="605" y="8427"/>
                  <a:pt x="898" y="8452"/>
                  <a:pt x="970" y="8208"/>
                </a:cubicBezTo>
                <a:cubicBezTo>
                  <a:pt x="1069" y="7961"/>
                  <a:pt x="1260" y="7840"/>
                  <a:pt x="1406" y="7986"/>
                </a:cubicBezTo>
                <a:cubicBezTo>
                  <a:pt x="1842" y="8427"/>
                  <a:pt x="1116" y="8672"/>
                  <a:pt x="1283" y="9874"/>
                </a:cubicBezTo>
                <a:lnTo>
                  <a:pt x="9874" y="10000"/>
                </a:lnTo>
                <a:close/>
              </a:path>
            </a:pathLst>
          </a:custGeom>
          <a:solidFill>
            <a:schemeClr val="accent1">
              <a:lumMod val="75000"/>
            </a:schemeClr>
          </a:solidFill>
          <a:ln w="31750" cap="flat" cmpd="sng">
            <a:solidFill>
              <a:schemeClr val="tx1">
                <a:alpha val="51000"/>
              </a:schemeClr>
            </a:solidFill>
            <a:prstDash val="solid"/>
            <a:miter lim="800000"/>
            <a:headEnd/>
            <a:tailEnd/>
          </a:ln>
          <a:effectLst>
            <a:outerShdw blurRad="50800" dist="38100" dir="2700000" algn="tl" rotWithShape="0">
              <a:prstClr val="black">
                <a:alpha val="40000"/>
              </a:prstClr>
            </a:outerShdw>
          </a:effectLst>
          <a:scene3d>
            <a:camera prst="orthographicFront"/>
            <a:lightRig rig="balanced" dir="t"/>
          </a:scene3d>
          <a:sp3d extrusionH="88900" contourW="25400">
            <a:bevelT w="101600" h="101600"/>
            <a:bevelB w="12700" h="88900"/>
            <a:extrusionClr>
              <a:schemeClr val="tx1"/>
            </a:extrusionClr>
          </a:sp3d>
        </p:spPr>
        <p:txBody>
          <a:bodyPr rIns="182880" bIns="182880" anchor="b"/>
          <a:lstStyle/>
          <a:p>
            <a:pPr algn="r" eaLnBrk="1" hangingPunct="1">
              <a:lnSpc>
                <a:spcPct val="85000"/>
              </a:lnSpc>
              <a:spcAft>
                <a:spcPts val="0"/>
              </a:spcAft>
              <a:defRPr/>
            </a:pPr>
            <a:r>
              <a:rPr lang="en-US" sz="3600" b="1" cap="small" dirty="0">
                <a:solidFill>
                  <a:schemeClr val="bg1"/>
                </a:solidFill>
                <a:effectLst>
                  <a:outerShdw blurRad="38100" dist="38100" dir="2700000" algn="tl">
                    <a:srgbClr val="000000">
                      <a:alpha val="43137"/>
                    </a:srgbClr>
                  </a:outerShdw>
                </a:effectLst>
                <a:latin typeface="Arial Narrow" pitchFamily="34" charset="0"/>
                <a:cs typeface="Arial" pitchFamily="34" charset="0"/>
              </a:rPr>
              <a:t>Data</a:t>
            </a:r>
            <a:br>
              <a:rPr lang="en-US" sz="3600" b="1" cap="small" dirty="0">
                <a:solidFill>
                  <a:schemeClr val="bg1"/>
                </a:solidFill>
                <a:effectLst>
                  <a:outerShdw blurRad="38100" dist="38100" dir="2700000" algn="tl">
                    <a:srgbClr val="000000">
                      <a:alpha val="43137"/>
                    </a:srgbClr>
                  </a:outerShdw>
                </a:effectLst>
                <a:latin typeface="Arial Narrow" pitchFamily="34" charset="0"/>
                <a:cs typeface="Arial" pitchFamily="34" charset="0"/>
              </a:rPr>
            </a:br>
            <a:r>
              <a:rPr lang="en-US" sz="3600" b="1" cap="small" dirty="0">
                <a:solidFill>
                  <a:schemeClr val="bg1"/>
                </a:solidFill>
                <a:effectLst>
                  <a:outerShdw blurRad="38100" dist="38100" dir="2700000" algn="tl">
                    <a:srgbClr val="000000">
                      <a:alpha val="43137"/>
                    </a:srgbClr>
                  </a:outerShdw>
                </a:effectLst>
                <a:latin typeface="Arial Narrow" pitchFamily="34" charset="0"/>
                <a:cs typeface="Arial" pitchFamily="34" charset="0"/>
              </a:rPr>
              <a:t>Systems</a:t>
            </a:r>
          </a:p>
        </p:txBody>
      </p:sp>
      <p:sp>
        <p:nvSpPr>
          <p:cNvPr id="21" name="Freeform 17"/>
          <p:cNvSpPr>
            <a:spLocks/>
          </p:cNvSpPr>
          <p:nvPr/>
        </p:nvSpPr>
        <p:spPr bwMode="auto">
          <a:xfrm>
            <a:off x="1626016" y="3784677"/>
            <a:ext cx="3237345" cy="2589876"/>
          </a:xfrm>
          <a:custGeom>
            <a:avLst/>
            <a:gdLst>
              <a:gd name="connsiteX0" fmla="*/ 3230 w 10012"/>
              <a:gd name="connsiteY0" fmla="*/ 9008 h 10000"/>
              <a:gd name="connsiteX1" fmla="*/ 3044 w 10012"/>
              <a:gd name="connsiteY1" fmla="*/ 9524 h 10000"/>
              <a:gd name="connsiteX2" fmla="*/ 3789 w 10012"/>
              <a:gd name="connsiteY2" fmla="*/ 9921 h 10000"/>
              <a:gd name="connsiteX3" fmla="*/ 5092 w 10012"/>
              <a:gd name="connsiteY3" fmla="*/ 9722 h 10000"/>
              <a:gd name="connsiteX4" fmla="*/ 4427 w 10012"/>
              <a:gd name="connsiteY4" fmla="*/ 8988 h 10000"/>
              <a:gd name="connsiteX5" fmla="*/ 9400 w 10012"/>
              <a:gd name="connsiteY5" fmla="*/ 9067 h 10000"/>
              <a:gd name="connsiteX6" fmla="*/ 9533 w 10012"/>
              <a:gd name="connsiteY6" fmla="*/ 7540 h 10000"/>
              <a:gd name="connsiteX7" fmla="*/ 9055 w 10012"/>
              <a:gd name="connsiteY7" fmla="*/ 7718 h 10000"/>
              <a:gd name="connsiteX8" fmla="*/ 8443 w 10012"/>
              <a:gd name="connsiteY8" fmla="*/ 7817 h 10000"/>
              <a:gd name="connsiteX9" fmla="*/ 8283 w 10012"/>
              <a:gd name="connsiteY9" fmla="*/ 6845 h 10000"/>
              <a:gd name="connsiteX10" fmla="*/ 9055 w 10012"/>
              <a:gd name="connsiteY10" fmla="*/ 6766 h 10000"/>
              <a:gd name="connsiteX11" fmla="*/ 9507 w 10012"/>
              <a:gd name="connsiteY11" fmla="*/ 6587 h 10000"/>
              <a:gd name="connsiteX12" fmla="*/ 9374 w 10012"/>
              <a:gd name="connsiteY12" fmla="*/ 4881 h 10000"/>
              <a:gd name="connsiteX13" fmla="*/ 9400 w 10012"/>
              <a:gd name="connsiteY13" fmla="*/ 1329 h 10000"/>
              <a:gd name="connsiteX14" fmla="*/ 4267 w 10012"/>
              <a:gd name="connsiteY14" fmla="*/ 1270 h 10000"/>
              <a:gd name="connsiteX15" fmla="*/ 3975 w 10012"/>
              <a:gd name="connsiteY15" fmla="*/ 1071 h 10000"/>
              <a:gd name="connsiteX16" fmla="*/ 4400 w 10012"/>
              <a:gd name="connsiteY16" fmla="*/ 655 h 10000"/>
              <a:gd name="connsiteX17" fmla="*/ 3948 w 10012"/>
              <a:gd name="connsiteY17" fmla="*/ 258 h 10000"/>
              <a:gd name="connsiteX18" fmla="*/ 2406 w 10012"/>
              <a:gd name="connsiteY18" fmla="*/ 317 h 10000"/>
              <a:gd name="connsiteX19" fmla="*/ 2884 w 10012"/>
              <a:gd name="connsiteY19" fmla="*/ 1052 h 10000"/>
              <a:gd name="connsiteX20" fmla="*/ 12 w 10012"/>
              <a:gd name="connsiteY20" fmla="*/ 1230 h 10000"/>
              <a:gd name="connsiteX21" fmla="*/ 0 w 10012"/>
              <a:gd name="connsiteY21" fmla="*/ 5245 h 10000"/>
              <a:gd name="connsiteX22" fmla="*/ 12 w 10012"/>
              <a:gd name="connsiteY22" fmla="*/ 9067 h 10000"/>
              <a:gd name="connsiteX23" fmla="*/ 3230 w 10012"/>
              <a:gd name="connsiteY23" fmla="*/ 9008 h 10000"/>
              <a:gd name="connsiteX0" fmla="*/ 3254 w 10036"/>
              <a:gd name="connsiteY0" fmla="*/ 9008 h 10000"/>
              <a:gd name="connsiteX1" fmla="*/ 3068 w 10036"/>
              <a:gd name="connsiteY1" fmla="*/ 9524 h 10000"/>
              <a:gd name="connsiteX2" fmla="*/ 3813 w 10036"/>
              <a:gd name="connsiteY2" fmla="*/ 9921 h 10000"/>
              <a:gd name="connsiteX3" fmla="*/ 5116 w 10036"/>
              <a:gd name="connsiteY3" fmla="*/ 9722 h 10000"/>
              <a:gd name="connsiteX4" fmla="*/ 4451 w 10036"/>
              <a:gd name="connsiteY4" fmla="*/ 8988 h 10000"/>
              <a:gd name="connsiteX5" fmla="*/ 9424 w 10036"/>
              <a:gd name="connsiteY5" fmla="*/ 9067 h 10000"/>
              <a:gd name="connsiteX6" fmla="*/ 9557 w 10036"/>
              <a:gd name="connsiteY6" fmla="*/ 7540 h 10000"/>
              <a:gd name="connsiteX7" fmla="*/ 9079 w 10036"/>
              <a:gd name="connsiteY7" fmla="*/ 7718 h 10000"/>
              <a:gd name="connsiteX8" fmla="*/ 8467 w 10036"/>
              <a:gd name="connsiteY8" fmla="*/ 7817 h 10000"/>
              <a:gd name="connsiteX9" fmla="*/ 8307 w 10036"/>
              <a:gd name="connsiteY9" fmla="*/ 6845 h 10000"/>
              <a:gd name="connsiteX10" fmla="*/ 9079 w 10036"/>
              <a:gd name="connsiteY10" fmla="*/ 6766 h 10000"/>
              <a:gd name="connsiteX11" fmla="*/ 9531 w 10036"/>
              <a:gd name="connsiteY11" fmla="*/ 6587 h 10000"/>
              <a:gd name="connsiteX12" fmla="*/ 9398 w 10036"/>
              <a:gd name="connsiteY12" fmla="*/ 4881 h 10000"/>
              <a:gd name="connsiteX13" fmla="*/ 9424 w 10036"/>
              <a:gd name="connsiteY13" fmla="*/ 1329 h 10000"/>
              <a:gd name="connsiteX14" fmla="*/ 4291 w 10036"/>
              <a:gd name="connsiteY14" fmla="*/ 1270 h 10000"/>
              <a:gd name="connsiteX15" fmla="*/ 3999 w 10036"/>
              <a:gd name="connsiteY15" fmla="*/ 1071 h 10000"/>
              <a:gd name="connsiteX16" fmla="*/ 4424 w 10036"/>
              <a:gd name="connsiteY16" fmla="*/ 655 h 10000"/>
              <a:gd name="connsiteX17" fmla="*/ 3972 w 10036"/>
              <a:gd name="connsiteY17" fmla="*/ 258 h 10000"/>
              <a:gd name="connsiteX18" fmla="*/ 2430 w 10036"/>
              <a:gd name="connsiteY18" fmla="*/ 317 h 10000"/>
              <a:gd name="connsiteX19" fmla="*/ 2908 w 10036"/>
              <a:gd name="connsiteY19" fmla="*/ 1052 h 10000"/>
              <a:gd name="connsiteX20" fmla="*/ 36 w 10036"/>
              <a:gd name="connsiteY20" fmla="*/ 1230 h 10000"/>
              <a:gd name="connsiteX21" fmla="*/ 24 w 10036"/>
              <a:gd name="connsiteY21" fmla="*/ 5245 h 10000"/>
              <a:gd name="connsiteX22" fmla="*/ 0 w 10036"/>
              <a:gd name="connsiteY22" fmla="*/ 5720 h 10000"/>
              <a:gd name="connsiteX23" fmla="*/ 36 w 10036"/>
              <a:gd name="connsiteY23" fmla="*/ 9067 h 10000"/>
              <a:gd name="connsiteX24" fmla="*/ 3254 w 10036"/>
              <a:gd name="connsiteY24" fmla="*/ 9008 h 10000"/>
              <a:gd name="connsiteX0" fmla="*/ 3756 w 10538"/>
              <a:gd name="connsiteY0" fmla="*/ 9008 h 10000"/>
              <a:gd name="connsiteX1" fmla="*/ 3570 w 10538"/>
              <a:gd name="connsiteY1" fmla="*/ 9524 h 10000"/>
              <a:gd name="connsiteX2" fmla="*/ 4315 w 10538"/>
              <a:gd name="connsiteY2" fmla="*/ 9921 h 10000"/>
              <a:gd name="connsiteX3" fmla="*/ 5618 w 10538"/>
              <a:gd name="connsiteY3" fmla="*/ 9722 h 10000"/>
              <a:gd name="connsiteX4" fmla="*/ 4953 w 10538"/>
              <a:gd name="connsiteY4" fmla="*/ 8988 h 10000"/>
              <a:gd name="connsiteX5" fmla="*/ 9926 w 10538"/>
              <a:gd name="connsiteY5" fmla="*/ 9067 h 10000"/>
              <a:gd name="connsiteX6" fmla="*/ 10059 w 10538"/>
              <a:gd name="connsiteY6" fmla="*/ 7540 h 10000"/>
              <a:gd name="connsiteX7" fmla="*/ 9581 w 10538"/>
              <a:gd name="connsiteY7" fmla="*/ 7718 h 10000"/>
              <a:gd name="connsiteX8" fmla="*/ 8969 w 10538"/>
              <a:gd name="connsiteY8" fmla="*/ 7817 h 10000"/>
              <a:gd name="connsiteX9" fmla="*/ 8809 w 10538"/>
              <a:gd name="connsiteY9" fmla="*/ 6845 h 10000"/>
              <a:gd name="connsiteX10" fmla="*/ 9581 w 10538"/>
              <a:gd name="connsiteY10" fmla="*/ 6766 h 10000"/>
              <a:gd name="connsiteX11" fmla="*/ 10033 w 10538"/>
              <a:gd name="connsiteY11" fmla="*/ 6587 h 10000"/>
              <a:gd name="connsiteX12" fmla="*/ 9900 w 10538"/>
              <a:gd name="connsiteY12" fmla="*/ 4881 h 10000"/>
              <a:gd name="connsiteX13" fmla="*/ 9926 w 10538"/>
              <a:gd name="connsiteY13" fmla="*/ 1329 h 10000"/>
              <a:gd name="connsiteX14" fmla="*/ 4793 w 10538"/>
              <a:gd name="connsiteY14" fmla="*/ 1270 h 10000"/>
              <a:gd name="connsiteX15" fmla="*/ 4501 w 10538"/>
              <a:gd name="connsiteY15" fmla="*/ 1071 h 10000"/>
              <a:gd name="connsiteX16" fmla="*/ 4926 w 10538"/>
              <a:gd name="connsiteY16" fmla="*/ 655 h 10000"/>
              <a:gd name="connsiteX17" fmla="*/ 4474 w 10538"/>
              <a:gd name="connsiteY17" fmla="*/ 258 h 10000"/>
              <a:gd name="connsiteX18" fmla="*/ 2932 w 10538"/>
              <a:gd name="connsiteY18" fmla="*/ 317 h 10000"/>
              <a:gd name="connsiteX19" fmla="*/ 3410 w 10538"/>
              <a:gd name="connsiteY19" fmla="*/ 1052 h 10000"/>
              <a:gd name="connsiteX20" fmla="*/ 538 w 10538"/>
              <a:gd name="connsiteY20" fmla="*/ 1230 h 10000"/>
              <a:gd name="connsiteX21" fmla="*/ 526 w 10538"/>
              <a:gd name="connsiteY21" fmla="*/ 5245 h 10000"/>
              <a:gd name="connsiteX22" fmla="*/ 502 w 10538"/>
              <a:gd name="connsiteY22" fmla="*/ 5720 h 10000"/>
              <a:gd name="connsiteX23" fmla="*/ 526 w 10538"/>
              <a:gd name="connsiteY23" fmla="*/ 6089 h 10000"/>
              <a:gd name="connsiteX24" fmla="*/ 538 w 10538"/>
              <a:gd name="connsiteY24" fmla="*/ 9067 h 10000"/>
              <a:gd name="connsiteX25" fmla="*/ 3756 w 10538"/>
              <a:gd name="connsiteY25" fmla="*/ 9008 h 10000"/>
              <a:gd name="connsiteX0" fmla="*/ 3760 w 10542"/>
              <a:gd name="connsiteY0" fmla="*/ 9008 h 10000"/>
              <a:gd name="connsiteX1" fmla="*/ 3574 w 10542"/>
              <a:gd name="connsiteY1" fmla="*/ 9524 h 10000"/>
              <a:gd name="connsiteX2" fmla="*/ 4319 w 10542"/>
              <a:gd name="connsiteY2" fmla="*/ 9921 h 10000"/>
              <a:gd name="connsiteX3" fmla="*/ 5622 w 10542"/>
              <a:gd name="connsiteY3" fmla="*/ 9722 h 10000"/>
              <a:gd name="connsiteX4" fmla="*/ 4957 w 10542"/>
              <a:gd name="connsiteY4" fmla="*/ 8988 h 10000"/>
              <a:gd name="connsiteX5" fmla="*/ 9930 w 10542"/>
              <a:gd name="connsiteY5" fmla="*/ 9067 h 10000"/>
              <a:gd name="connsiteX6" fmla="*/ 10063 w 10542"/>
              <a:gd name="connsiteY6" fmla="*/ 7540 h 10000"/>
              <a:gd name="connsiteX7" fmla="*/ 9585 w 10542"/>
              <a:gd name="connsiteY7" fmla="*/ 7718 h 10000"/>
              <a:gd name="connsiteX8" fmla="*/ 8973 w 10542"/>
              <a:gd name="connsiteY8" fmla="*/ 7817 h 10000"/>
              <a:gd name="connsiteX9" fmla="*/ 8813 w 10542"/>
              <a:gd name="connsiteY9" fmla="*/ 6845 h 10000"/>
              <a:gd name="connsiteX10" fmla="*/ 9585 w 10542"/>
              <a:gd name="connsiteY10" fmla="*/ 6766 h 10000"/>
              <a:gd name="connsiteX11" fmla="*/ 10037 w 10542"/>
              <a:gd name="connsiteY11" fmla="*/ 6587 h 10000"/>
              <a:gd name="connsiteX12" fmla="*/ 9904 w 10542"/>
              <a:gd name="connsiteY12" fmla="*/ 4881 h 10000"/>
              <a:gd name="connsiteX13" fmla="*/ 9930 w 10542"/>
              <a:gd name="connsiteY13" fmla="*/ 1329 h 10000"/>
              <a:gd name="connsiteX14" fmla="*/ 4797 w 10542"/>
              <a:gd name="connsiteY14" fmla="*/ 1270 h 10000"/>
              <a:gd name="connsiteX15" fmla="*/ 4505 w 10542"/>
              <a:gd name="connsiteY15" fmla="*/ 1071 h 10000"/>
              <a:gd name="connsiteX16" fmla="*/ 4930 w 10542"/>
              <a:gd name="connsiteY16" fmla="*/ 655 h 10000"/>
              <a:gd name="connsiteX17" fmla="*/ 4478 w 10542"/>
              <a:gd name="connsiteY17" fmla="*/ 258 h 10000"/>
              <a:gd name="connsiteX18" fmla="*/ 2936 w 10542"/>
              <a:gd name="connsiteY18" fmla="*/ 317 h 10000"/>
              <a:gd name="connsiteX19" fmla="*/ 3414 w 10542"/>
              <a:gd name="connsiteY19" fmla="*/ 1052 h 10000"/>
              <a:gd name="connsiteX20" fmla="*/ 542 w 10542"/>
              <a:gd name="connsiteY20" fmla="*/ 1230 h 10000"/>
              <a:gd name="connsiteX21" fmla="*/ 530 w 10542"/>
              <a:gd name="connsiteY21" fmla="*/ 5245 h 10000"/>
              <a:gd name="connsiteX22" fmla="*/ 506 w 10542"/>
              <a:gd name="connsiteY22" fmla="*/ 5720 h 10000"/>
              <a:gd name="connsiteX23" fmla="*/ 530 w 10542"/>
              <a:gd name="connsiteY23" fmla="*/ 6089 h 10000"/>
              <a:gd name="connsiteX24" fmla="*/ 506 w 10542"/>
              <a:gd name="connsiteY24" fmla="*/ 6208 h 10000"/>
              <a:gd name="connsiteX25" fmla="*/ 542 w 10542"/>
              <a:gd name="connsiteY25" fmla="*/ 9067 h 10000"/>
              <a:gd name="connsiteX26" fmla="*/ 3760 w 10542"/>
              <a:gd name="connsiteY26" fmla="*/ 9008 h 10000"/>
              <a:gd name="connsiteX0" fmla="*/ 3760 w 10542"/>
              <a:gd name="connsiteY0" fmla="*/ 9008 h 10000"/>
              <a:gd name="connsiteX1" fmla="*/ 3574 w 10542"/>
              <a:gd name="connsiteY1" fmla="*/ 9524 h 10000"/>
              <a:gd name="connsiteX2" fmla="*/ 4319 w 10542"/>
              <a:gd name="connsiteY2" fmla="*/ 9921 h 10000"/>
              <a:gd name="connsiteX3" fmla="*/ 5622 w 10542"/>
              <a:gd name="connsiteY3" fmla="*/ 9722 h 10000"/>
              <a:gd name="connsiteX4" fmla="*/ 4957 w 10542"/>
              <a:gd name="connsiteY4" fmla="*/ 8988 h 10000"/>
              <a:gd name="connsiteX5" fmla="*/ 9930 w 10542"/>
              <a:gd name="connsiteY5" fmla="*/ 9067 h 10000"/>
              <a:gd name="connsiteX6" fmla="*/ 10063 w 10542"/>
              <a:gd name="connsiteY6" fmla="*/ 7540 h 10000"/>
              <a:gd name="connsiteX7" fmla="*/ 9585 w 10542"/>
              <a:gd name="connsiteY7" fmla="*/ 7718 h 10000"/>
              <a:gd name="connsiteX8" fmla="*/ 8973 w 10542"/>
              <a:gd name="connsiteY8" fmla="*/ 7817 h 10000"/>
              <a:gd name="connsiteX9" fmla="*/ 8813 w 10542"/>
              <a:gd name="connsiteY9" fmla="*/ 6845 h 10000"/>
              <a:gd name="connsiteX10" fmla="*/ 9585 w 10542"/>
              <a:gd name="connsiteY10" fmla="*/ 6766 h 10000"/>
              <a:gd name="connsiteX11" fmla="*/ 10037 w 10542"/>
              <a:gd name="connsiteY11" fmla="*/ 6587 h 10000"/>
              <a:gd name="connsiteX12" fmla="*/ 9904 w 10542"/>
              <a:gd name="connsiteY12" fmla="*/ 4881 h 10000"/>
              <a:gd name="connsiteX13" fmla="*/ 9930 w 10542"/>
              <a:gd name="connsiteY13" fmla="*/ 1329 h 10000"/>
              <a:gd name="connsiteX14" fmla="*/ 4797 w 10542"/>
              <a:gd name="connsiteY14" fmla="*/ 1270 h 10000"/>
              <a:gd name="connsiteX15" fmla="*/ 4505 w 10542"/>
              <a:gd name="connsiteY15" fmla="*/ 1071 h 10000"/>
              <a:gd name="connsiteX16" fmla="*/ 4930 w 10542"/>
              <a:gd name="connsiteY16" fmla="*/ 655 h 10000"/>
              <a:gd name="connsiteX17" fmla="*/ 4478 w 10542"/>
              <a:gd name="connsiteY17" fmla="*/ 258 h 10000"/>
              <a:gd name="connsiteX18" fmla="*/ 2936 w 10542"/>
              <a:gd name="connsiteY18" fmla="*/ 317 h 10000"/>
              <a:gd name="connsiteX19" fmla="*/ 3414 w 10542"/>
              <a:gd name="connsiteY19" fmla="*/ 1052 h 10000"/>
              <a:gd name="connsiteX20" fmla="*/ 542 w 10542"/>
              <a:gd name="connsiteY20" fmla="*/ 1230 h 10000"/>
              <a:gd name="connsiteX21" fmla="*/ 530 w 10542"/>
              <a:gd name="connsiteY21" fmla="*/ 5245 h 10000"/>
              <a:gd name="connsiteX22" fmla="*/ 1497 w 10542"/>
              <a:gd name="connsiteY22" fmla="*/ 5100 h 10000"/>
              <a:gd name="connsiteX23" fmla="*/ 530 w 10542"/>
              <a:gd name="connsiteY23" fmla="*/ 6089 h 10000"/>
              <a:gd name="connsiteX24" fmla="*/ 506 w 10542"/>
              <a:gd name="connsiteY24" fmla="*/ 6208 h 10000"/>
              <a:gd name="connsiteX25" fmla="*/ 542 w 10542"/>
              <a:gd name="connsiteY25" fmla="*/ 9067 h 10000"/>
              <a:gd name="connsiteX26" fmla="*/ 3760 w 10542"/>
              <a:gd name="connsiteY26" fmla="*/ 9008 h 10000"/>
              <a:gd name="connsiteX0" fmla="*/ 3760 w 10542"/>
              <a:gd name="connsiteY0" fmla="*/ 9008 h 10000"/>
              <a:gd name="connsiteX1" fmla="*/ 3574 w 10542"/>
              <a:gd name="connsiteY1" fmla="*/ 9524 h 10000"/>
              <a:gd name="connsiteX2" fmla="*/ 4319 w 10542"/>
              <a:gd name="connsiteY2" fmla="*/ 9921 h 10000"/>
              <a:gd name="connsiteX3" fmla="*/ 5622 w 10542"/>
              <a:gd name="connsiteY3" fmla="*/ 9722 h 10000"/>
              <a:gd name="connsiteX4" fmla="*/ 4957 w 10542"/>
              <a:gd name="connsiteY4" fmla="*/ 8988 h 10000"/>
              <a:gd name="connsiteX5" fmla="*/ 9930 w 10542"/>
              <a:gd name="connsiteY5" fmla="*/ 9067 h 10000"/>
              <a:gd name="connsiteX6" fmla="*/ 10063 w 10542"/>
              <a:gd name="connsiteY6" fmla="*/ 7540 h 10000"/>
              <a:gd name="connsiteX7" fmla="*/ 9585 w 10542"/>
              <a:gd name="connsiteY7" fmla="*/ 7718 h 10000"/>
              <a:gd name="connsiteX8" fmla="*/ 8973 w 10542"/>
              <a:gd name="connsiteY8" fmla="*/ 7817 h 10000"/>
              <a:gd name="connsiteX9" fmla="*/ 8813 w 10542"/>
              <a:gd name="connsiteY9" fmla="*/ 6845 h 10000"/>
              <a:gd name="connsiteX10" fmla="*/ 9585 w 10542"/>
              <a:gd name="connsiteY10" fmla="*/ 6766 h 10000"/>
              <a:gd name="connsiteX11" fmla="*/ 10037 w 10542"/>
              <a:gd name="connsiteY11" fmla="*/ 6587 h 10000"/>
              <a:gd name="connsiteX12" fmla="*/ 9904 w 10542"/>
              <a:gd name="connsiteY12" fmla="*/ 4881 h 10000"/>
              <a:gd name="connsiteX13" fmla="*/ 9930 w 10542"/>
              <a:gd name="connsiteY13" fmla="*/ 1329 h 10000"/>
              <a:gd name="connsiteX14" fmla="*/ 4797 w 10542"/>
              <a:gd name="connsiteY14" fmla="*/ 1270 h 10000"/>
              <a:gd name="connsiteX15" fmla="*/ 4505 w 10542"/>
              <a:gd name="connsiteY15" fmla="*/ 1071 h 10000"/>
              <a:gd name="connsiteX16" fmla="*/ 4930 w 10542"/>
              <a:gd name="connsiteY16" fmla="*/ 655 h 10000"/>
              <a:gd name="connsiteX17" fmla="*/ 4478 w 10542"/>
              <a:gd name="connsiteY17" fmla="*/ 258 h 10000"/>
              <a:gd name="connsiteX18" fmla="*/ 2936 w 10542"/>
              <a:gd name="connsiteY18" fmla="*/ 317 h 10000"/>
              <a:gd name="connsiteX19" fmla="*/ 3414 w 10542"/>
              <a:gd name="connsiteY19" fmla="*/ 1052 h 10000"/>
              <a:gd name="connsiteX20" fmla="*/ 542 w 10542"/>
              <a:gd name="connsiteY20" fmla="*/ 1230 h 10000"/>
              <a:gd name="connsiteX21" fmla="*/ 530 w 10542"/>
              <a:gd name="connsiteY21" fmla="*/ 5245 h 10000"/>
              <a:gd name="connsiteX22" fmla="*/ 1497 w 10542"/>
              <a:gd name="connsiteY22" fmla="*/ 5100 h 10000"/>
              <a:gd name="connsiteX23" fmla="*/ 1687 w 10542"/>
              <a:gd name="connsiteY23" fmla="*/ 6578 h 10000"/>
              <a:gd name="connsiteX24" fmla="*/ 506 w 10542"/>
              <a:gd name="connsiteY24" fmla="*/ 6208 h 10000"/>
              <a:gd name="connsiteX25" fmla="*/ 542 w 10542"/>
              <a:gd name="connsiteY25" fmla="*/ 9067 h 10000"/>
              <a:gd name="connsiteX26" fmla="*/ 3760 w 10542"/>
              <a:gd name="connsiteY26" fmla="*/ 9008 h 10000"/>
              <a:gd name="connsiteX0" fmla="*/ 3760 w 10542"/>
              <a:gd name="connsiteY0" fmla="*/ 9008 h 10000"/>
              <a:gd name="connsiteX1" fmla="*/ 3574 w 10542"/>
              <a:gd name="connsiteY1" fmla="*/ 9524 h 10000"/>
              <a:gd name="connsiteX2" fmla="*/ 4319 w 10542"/>
              <a:gd name="connsiteY2" fmla="*/ 9921 h 10000"/>
              <a:gd name="connsiteX3" fmla="*/ 5622 w 10542"/>
              <a:gd name="connsiteY3" fmla="*/ 9722 h 10000"/>
              <a:gd name="connsiteX4" fmla="*/ 4957 w 10542"/>
              <a:gd name="connsiteY4" fmla="*/ 8988 h 10000"/>
              <a:gd name="connsiteX5" fmla="*/ 9930 w 10542"/>
              <a:gd name="connsiteY5" fmla="*/ 9067 h 10000"/>
              <a:gd name="connsiteX6" fmla="*/ 10063 w 10542"/>
              <a:gd name="connsiteY6" fmla="*/ 7540 h 10000"/>
              <a:gd name="connsiteX7" fmla="*/ 9585 w 10542"/>
              <a:gd name="connsiteY7" fmla="*/ 7718 h 10000"/>
              <a:gd name="connsiteX8" fmla="*/ 8973 w 10542"/>
              <a:gd name="connsiteY8" fmla="*/ 7817 h 10000"/>
              <a:gd name="connsiteX9" fmla="*/ 8813 w 10542"/>
              <a:gd name="connsiteY9" fmla="*/ 6845 h 10000"/>
              <a:gd name="connsiteX10" fmla="*/ 9585 w 10542"/>
              <a:gd name="connsiteY10" fmla="*/ 6766 h 10000"/>
              <a:gd name="connsiteX11" fmla="*/ 10037 w 10542"/>
              <a:gd name="connsiteY11" fmla="*/ 6587 h 10000"/>
              <a:gd name="connsiteX12" fmla="*/ 9904 w 10542"/>
              <a:gd name="connsiteY12" fmla="*/ 4881 h 10000"/>
              <a:gd name="connsiteX13" fmla="*/ 9930 w 10542"/>
              <a:gd name="connsiteY13" fmla="*/ 1329 h 10000"/>
              <a:gd name="connsiteX14" fmla="*/ 4797 w 10542"/>
              <a:gd name="connsiteY14" fmla="*/ 1270 h 10000"/>
              <a:gd name="connsiteX15" fmla="*/ 4505 w 10542"/>
              <a:gd name="connsiteY15" fmla="*/ 1071 h 10000"/>
              <a:gd name="connsiteX16" fmla="*/ 4930 w 10542"/>
              <a:gd name="connsiteY16" fmla="*/ 655 h 10000"/>
              <a:gd name="connsiteX17" fmla="*/ 4478 w 10542"/>
              <a:gd name="connsiteY17" fmla="*/ 258 h 10000"/>
              <a:gd name="connsiteX18" fmla="*/ 2936 w 10542"/>
              <a:gd name="connsiteY18" fmla="*/ 317 h 10000"/>
              <a:gd name="connsiteX19" fmla="*/ 3414 w 10542"/>
              <a:gd name="connsiteY19" fmla="*/ 1052 h 10000"/>
              <a:gd name="connsiteX20" fmla="*/ 542 w 10542"/>
              <a:gd name="connsiteY20" fmla="*/ 1230 h 10000"/>
              <a:gd name="connsiteX21" fmla="*/ 530 w 10542"/>
              <a:gd name="connsiteY21" fmla="*/ 5245 h 10000"/>
              <a:gd name="connsiteX22" fmla="*/ 1497 w 10542"/>
              <a:gd name="connsiteY22" fmla="*/ 5100 h 10000"/>
              <a:gd name="connsiteX23" fmla="*/ 1687 w 10542"/>
              <a:gd name="connsiteY23" fmla="*/ 6578 h 10000"/>
              <a:gd name="connsiteX24" fmla="*/ 506 w 10542"/>
              <a:gd name="connsiteY24" fmla="*/ 6208 h 10000"/>
              <a:gd name="connsiteX25" fmla="*/ 542 w 10542"/>
              <a:gd name="connsiteY25" fmla="*/ 9067 h 10000"/>
              <a:gd name="connsiteX26" fmla="*/ 3760 w 10542"/>
              <a:gd name="connsiteY26" fmla="*/ 9008 h 10000"/>
              <a:gd name="connsiteX0" fmla="*/ 3760 w 10542"/>
              <a:gd name="connsiteY0" fmla="*/ 9008 h 10000"/>
              <a:gd name="connsiteX1" fmla="*/ 3574 w 10542"/>
              <a:gd name="connsiteY1" fmla="*/ 9524 h 10000"/>
              <a:gd name="connsiteX2" fmla="*/ 4319 w 10542"/>
              <a:gd name="connsiteY2" fmla="*/ 9921 h 10000"/>
              <a:gd name="connsiteX3" fmla="*/ 5622 w 10542"/>
              <a:gd name="connsiteY3" fmla="*/ 9722 h 10000"/>
              <a:gd name="connsiteX4" fmla="*/ 4957 w 10542"/>
              <a:gd name="connsiteY4" fmla="*/ 8988 h 10000"/>
              <a:gd name="connsiteX5" fmla="*/ 9930 w 10542"/>
              <a:gd name="connsiteY5" fmla="*/ 9067 h 10000"/>
              <a:gd name="connsiteX6" fmla="*/ 10063 w 10542"/>
              <a:gd name="connsiteY6" fmla="*/ 7540 h 10000"/>
              <a:gd name="connsiteX7" fmla="*/ 9585 w 10542"/>
              <a:gd name="connsiteY7" fmla="*/ 7718 h 10000"/>
              <a:gd name="connsiteX8" fmla="*/ 8973 w 10542"/>
              <a:gd name="connsiteY8" fmla="*/ 7817 h 10000"/>
              <a:gd name="connsiteX9" fmla="*/ 8813 w 10542"/>
              <a:gd name="connsiteY9" fmla="*/ 6845 h 10000"/>
              <a:gd name="connsiteX10" fmla="*/ 9585 w 10542"/>
              <a:gd name="connsiteY10" fmla="*/ 6766 h 10000"/>
              <a:gd name="connsiteX11" fmla="*/ 10037 w 10542"/>
              <a:gd name="connsiteY11" fmla="*/ 6587 h 10000"/>
              <a:gd name="connsiteX12" fmla="*/ 9904 w 10542"/>
              <a:gd name="connsiteY12" fmla="*/ 4881 h 10000"/>
              <a:gd name="connsiteX13" fmla="*/ 9930 w 10542"/>
              <a:gd name="connsiteY13" fmla="*/ 1329 h 10000"/>
              <a:gd name="connsiteX14" fmla="*/ 4797 w 10542"/>
              <a:gd name="connsiteY14" fmla="*/ 1270 h 10000"/>
              <a:gd name="connsiteX15" fmla="*/ 4505 w 10542"/>
              <a:gd name="connsiteY15" fmla="*/ 1071 h 10000"/>
              <a:gd name="connsiteX16" fmla="*/ 4930 w 10542"/>
              <a:gd name="connsiteY16" fmla="*/ 655 h 10000"/>
              <a:gd name="connsiteX17" fmla="*/ 4478 w 10542"/>
              <a:gd name="connsiteY17" fmla="*/ 258 h 10000"/>
              <a:gd name="connsiteX18" fmla="*/ 2936 w 10542"/>
              <a:gd name="connsiteY18" fmla="*/ 317 h 10000"/>
              <a:gd name="connsiteX19" fmla="*/ 3414 w 10542"/>
              <a:gd name="connsiteY19" fmla="*/ 1052 h 10000"/>
              <a:gd name="connsiteX20" fmla="*/ 542 w 10542"/>
              <a:gd name="connsiteY20" fmla="*/ 1230 h 10000"/>
              <a:gd name="connsiteX21" fmla="*/ 530 w 10542"/>
              <a:gd name="connsiteY21" fmla="*/ 5245 h 10000"/>
              <a:gd name="connsiteX22" fmla="*/ 1497 w 10542"/>
              <a:gd name="connsiteY22" fmla="*/ 5100 h 10000"/>
              <a:gd name="connsiteX23" fmla="*/ 1628 w 10542"/>
              <a:gd name="connsiteY23" fmla="*/ 5443 h 10000"/>
              <a:gd name="connsiteX24" fmla="*/ 1687 w 10542"/>
              <a:gd name="connsiteY24" fmla="*/ 6578 h 10000"/>
              <a:gd name="connsiteX25" fmla="*/ 506 w 10542"/>
              <a:gd name="connsiteY25" fmla="*/ 6208 h 10000"/>
              <a:gd name="connsiteX26" fmla="*/ 542 w 10542"/>
              <a:gd name="connsiteY26" fmla="*/ 9067 h 10000"/>
              <a:gd name="connsiteX27" fmla="*/ 3760 w 10542"/>
              <a:gd name="connsiteY27" fmla="*/ 9008 h 10000"/>
              <a:gd name="connsiteX0" fmla="*/ 3760 w 10542"/>
              <a:gd name="connsiteY0" fmla="*/ 9008 h 10000"/>
              <a:gd name="connsiteX1" fmla="*/ 3574 w 10542"/>
              <a:gd name="connsiteY1" fmla="*/ 9524 h 10000"/>
              <a:gd name="connsiteX2" fmla="*/ 4319 w 10542"/>
              <a:gd name="connsiteY2" fmla="*/ 9921 h 10000"/>
              <a:gd name="connsiteX3" fmla="*/ 5622 w 10542"/>
              <a:gd name="connsiteY3" fmla="*/ 9722 h 10000"/>
              <a:gd name="connsiteX4" fmla="*/ 4957 w 10542"/>
              <a:gd name="connsiteY4" fmla="*/ 8988 h 10000"/>
              <a:gd name="connsiteX5" fmla="*/ 9930 w 10542"/>
              <a:gd name="connsiteY5" fmla="*/ 9067 h 10000"/>
              <a:gd name="connsiteX6" fmla="*/ 10063 w 10542"/>
              <a:gd name="connsiteY6" fmla="*/ 7540 h 10000"/>
              <a:gd name="connsiteX7" fmla="*/ 9585 w 10542"/>
              <a:gd name="connsiteY7" fmla="*/ 7718 h 10000"/>
              <a:gd name="connsiteX8" fmla="*/ 8973 w 10542"/>
              <a:gd name="connsiteY8" fmla="*/ 7817 h 10000"/>
              <a:gd name="connsiteX9" fmla="*/ 8813 w 10542"/>
              <a:gd name="connsiteY9" fmla="*/ 6845 h 10000"/>
              <a:gd name="connsiteX10" fmla="*/ 9585 w 10542"/>
              <a:gd name="connsiteY10" fmla="*/ 6766 h 10000"/>
              <a:gd name="connsiteX11" fmla="*/ 10037 w 10542"/>
              <a:gd name="connsiteY11" fmla="*/ 6587 h 10000"/>
              <a:gd name="connsiteX12" fmla="*/ 9904 w 10542"/>
              <a:gd name="connsiteY12" fmla="*/ 4881 h 10000"/>
              <a:gd name="connsiteX13" fmla="*/ 9930 w 10542"/>
              <a:gd name="connsiteY13" fmla="*/ 1329 h 10000"/>
              <a:gd name="connsiteX14" fmla="*/ 4797 w 10542"/>
              <a:gd name="connsiteY14" fmla="*/ 1270 h 10000"/>
              <a:gd name="connsiteX15" fmla="*/ 4505 w 10542"/>
              <a:gd name="connsiteY15" fmla="*/ 1071 h 10000"/>
              <a:gd name="connsiteX16" fmla="*/ 4930 w 10542"/>
              <a:gd name="connsiteY16" fmla="*/ 655 h 10000"/>
              <a:gd name="connsiteX17" fmla="*/ 4478 w 10542"/>
              <a:gd name="connsiteY17" fmla="*/ 258 h 10000"/>
              <a:gd name="connsiteX18" fmla="*/ 2936 w 10542"/>
              <a:gd name="connsiteY18" fmla="*/ 317 h 10000"/>
              <a:gd name="connsiteX19" fmla="*/ 3414 w 10542"/>
              <a:gd name="connsiteY19" fmla="*/ 1052 h 10000"/>
              <a:gd name="connsiteX20" fmla="*/ 542 w 10542"/>
              <a:gd name="connsiteY20" fmla="*/ 1230 h 10000"/>
              <a:gd name="connsiteX21" fmla="*/ 530 w 10542"/>
              <a:gd name="connsiteY21" fmla="*/ 5245 h 10000"/>
              <a:gd name="connsiteX22" fmla="*/ 1497 w 10542"/>
              <a:gd name="connsiteY22" fmla="*/ 5100 h 10000"/>
              <a:gd name="connsiteX23" fmla="*/ 1878 w 10542"/>
              <a:gd name="connsiteY23" fmla="*/ 5522 h 10000"/>
              <a:gd name="connsiteX24" fmla="*/ 1687 w 10542"/>
              <a:gd name="connsiteY24" fmla="*/ 6578 h 10000"/>
              <a:gd name="connsiteX25" fmla="*/ 506 w 10542"/>
              <a:gd name="connsiteY25" fmla="*/ 6208 h 10000"/>
              <a:gd name="connsiteX26" fmla="*/ 542 w 10542"/>
              <a:gd name="connsiteY26" fmla="*/ 9067 h 10000"/>
              <a:gd name="connsiteX27" fmla="*/ 3760 w 10542"/>
              <a:gd name="connsiteY27" fmla="*/ 9008 h 10000"/>
              <a:gd name="connsiteX0" fmla="*/ 3760 w 10542"/>
              <a:gd name="connsiteY0" fmla="*/ 9008 h 10000"/>
              <a:gd name="connsiteX1" fmla="*/ 3574 w 10542"/>
              <a:gd name="connsiteY1" fmla="*/ 9524 h 10000"/>
              <a:gd name="connsiteX2" fmla="*/ 4319 w 10542"/>
              <a:gd name="connsiteY2" fmla="*/ 9921 h 10000"/>
              <a:gd name="connsiteX3" fmla="*/ 5622 w 10542"/>
              <a:gd name="connsiteY3" fmla="*/ 9722 h 10000"/>
              <a:gd name="connsiteX4" fmla="*/ 4957 w 10542"/>
              <a:gd name="connsiteY4" fmla="*/ 8988 h 10000"/>
              <a:gd name="connsiteX5" fmla="*/ 9930 w 10542"/>
              <a:gd name="connsiteY5" fmla="*/ 9067 h 10000"/>
              <a:gd name="connsiteX6" fmla="*/ 10063 w 10542"/>
              <a:gd name="connsiteY6" fmla="*/ 7540 h 10000"/>
              <a:gd name="connsiteX7" fmla="*/ 9585 w 10542"/>
              <a:gd name="connsiteY7" fmla="*/ 7718 h 10000"/>
              <a:gd name="connsiteX8" fmla="*/ 8973 w 10542"/>
              <a:gd name="connsiteY8" fmla="*/ 7817 h 10000"/>
              <a:gd name="connsiteX9" fmla="*/ 8813 w 10542"/>
              <a:gd name="connsiteY9" fmla="*/ 6845 h 10000"/>
              <a:gd name="connsiteX10" fmla="*/ 9585 w 10542"/>
              <a:gd name="connsiteY10" fmla="*/ 6766 h 10000"/>
              <a:gd name="connsiteX11" fmla="*/ 10037 w 10542"/>
              <a:gd name="connsiteY11" fmla="*/ 6587 h 10000"/>
              <a:gd name="connsiteX12" fmla="*/ 9904 w 10542"/>
              <a:gd name="connsiteY12" fmla="*/ 4881 h 10000"/>
              <a:gd name="connsiteX13" fmla="*/ 9930 w 10542"/>
              <a:gd name="connsiteY13" fmla="*/ 1329 h 10000"/>
              <a:gd name="connsiteX14" fmla="*/ 4797 w 10542"/>
              <a:gd name="connsiteY14" fmla="*/ 1270 h 10000"/>
              <a:gd name="connsiteX15" fmla="*/ 4505 w 10542"/>
              <a:gd name="connsiteY15" fmla="*/ 1071 h 10000"/>
              <a:gd name="connsiteX16" fmla="*/ 4930 w 10542"/>
              <a:gd name="connsiteY16" fmla="*/ 655 h 10000"/>
              <a:gd name="connsiteX17" fmla="*/ 4478 w 10542"/>
              <a:gd name="connsiteY17" fmla="*/ 258 h 10000"/>
              <a:gd name="connsiteX18" fmla="*/ 2936 w 10542"/>
              <a:gd name="connsiteY18" fmla="*/ 317 h 10000"/>
              <a:gd name="connsiteX19" fmla="*/ 3414 w 10542"/>
              <a:gd name="connsiteY19" fmla="*/ 1052 h 10000"/>
              <a:gd name="connsiteX20" fmla="*/ 542 w 10542"/>
              <a:gd name="connsiteY20" fmla="*/ 1230 h 10000"/>
              <a:gd name="connsiteX21" fmla="*/ 530 w 10542"/>
              <a:gd name="connsiteY21" fmla="*/ 5245 h 10000"/>
              <a:gd name="connsiteX22" fmla="*/ 1497 w 10542"/>
              <a:gd name="connsiteY22" fmla="*/ 5100 h 10000"/>
              <a:gd name="connsiteX23" fmla="*/ 1878 w 10542"/>
              <a:gd name="connsiteY23" fmla="*/ 5522 h 10000"/>
              <a:gd name="connsiteX24" fmla="*/ 1497 w 10542"/>
              <a:gd name="connsiteY24" fmla="*/ 6578 h 10000"/>
              <a:gd name="connsiteX25" fmla="*/ 506 w 10542"/>
              <a:gd name="connsiteY25" fmla="*/ 6208 h 10000"/>
              <a:gd name="connsiteX26" fmla="*/ 542 w 10542"/>
              <a:gd name="connsiteY26" fmla="*/ 9067 h 10000"/>
              <a:gd name="connsiteX27" fmla="*/ 3760 w 10542"/>
              <a:gd name="connsiteY27" fmla="*/ 9008 h 10000"/>
              <a:gd name="connsiteX0" fmla="*/ 3760 w 10542"/>
              <a:gd name="connsiteY0" fmla="*/ 9008 h 10000"/>
              <a:gd name="connsiteX1" fmla="*/ 3574 w 10542"/>
              <a:gd name="connsiteY1" fmla="*/ 9524 h 10000"/>
              <a:gd name="connsiteX2" fmla="*/ 4319 w 10542"/>
              <a:gd name="connsiteY2" fmla="*/ 9921 h 10000"/>
              <a:gd name="connsiteX3" fmla="*/ 5622 w 10542"/>
              <a:gd name="connsiteY3" fmla="*/ 9722 h 10000"/>
              <a:gd name="connsiteX4" fmla="*/ 4957 w 10542"/>
              <a:gd name="connsiteY4" fmla="*/ 8988 h 10000"/>
              <a:gd name="connsiteX5" fmla="*/ 9930 w 10542"/>
              <a:gd name="connsiteY5" fmla="*/ 9067 h 10000"/>
              <a:gd name="connsiteX6" fmla="*/ 10063 w 10542"/>
              <a:gd name="connsiteY6" fmla="*/ 7540 h 10000"/>
              <a:gd name="connsiteX7" fmla="*/ 9585 w 10542"/>
              <a:gd name="connsiteY7" fmla="*/ 7718 h 10000"/>
              <a:gd name="connsiteX8" fmla="*/ 8973 w 10542"/>
              <a:gd name="connsiteY8" fmla="*/ 7817 h 10000"/>
              <a:gd name="connsiteX9" fmla="*/ 8813 w 10542"/>
              <a:gd name="connsiteY9" fmla="*/ 6845 h 10000"/>
              <a:gd name="connsiteX10" fmla="*/ 9585 w 10542"/>
              <a:gd name="connsiteY10" fmla="*/ 6766 h 10000"/>
              <a:gd name="connsiteX11" fmla="*/ 10037 w 10542"/>
              <a:gd name="connsiteY11" fmla="*/ 6587 h 10000"/>
              <a:gd name="connsiteX12" fmla="*/ 9904 w 10542"/>
              <a:gd name="connsiteY12" fmla="*/ 4881 h 10000"/>
              <a:gd name="connsiteX13" fmla="*/ 9930 w 10542"/>
              <a:gd name="connsiteY13" fmla="*/ 1329 h 10000"/>
              <a:gd name="connsiteX14" fmla="*/ 4797 w 10542"/>
              <a:gd name="connsiteY14" fmla="*/ 1270 h 10000"/>
              <a:gd name="connsiteX15" fmla="*/ 4505 w 10542"/>
              <a:gd name="connsiteY15" fmla="*/ 1071 h 10000"/>
              <a:gd name="connsiteX16" fmla="*/ 4930 w 10542"/>
              <a:gd name="connsiteY16" fmla="*/ 655 h 10000"/>
              <a:gd name="connsiteX17" fmla="*/ 4478 w 10542"/>
              <a:gd name="connsiteY17" fmla="*/ 258 h 10000"/>
              <a:gd name="connsiteX18" fmla="*/ 2936 w 10542"/>
              <a:gd name="connsiteY18" fmla="*/ 317 h 10000"/>
              <a:gd name="connsiteX19" fmla="*/ 3414 w 10542"/>
              <a:gd name="connsiteY19" fmla="*/ 1052 h 10000"/>
              <a:gd name="connsiteX20" fmla="*/ 542 w 10542"/>
              <a:gd name="connsiteY20" fmla="*/ 1230 h 10000"/>
              <a:gd name="connsiteX21" fmla="*/ 1497 w 10542"/>
              <a:gd name="connsiteY21" fmla="*/ 5100 h 10000"/>
              <a:gd name="connsiteX22" fmla="*/ 1878 w 10542"/>
              <a:gd name="connsiteY22" fmla="*/ 5522 h 10000"/>
              <a:gd name="connsiteX23" fmla="*/ 1497 w 10542"/>
              <a:gd name="connsiteY23" fmla="*/ 6578 h 10000"/>
              <a:gd name="connsiteX24" fmla="*/ 506 w 10542"/>
              <a:gd name="connsiteY24" fmla="*/ 6208 h 10000"/>
              <a:gd name="connsiteX25" fmla="*/ 542 w 10542"/>
              <a:gd name="connsiteY25" fmla="*/ 9067 h 10000"/>
              <a:gd name="connsiteX26" fmla="*/ 3760 w 10542"/>
              <a:gd name="connsiteY26" fmla="*/ 9008 h 10000"/>
              <a:gd name="connsiteX0" fmla="*/ 3760 w 10542"/>
              <a:gd name="connsiteY0" fmla="*/ 9008 h 10000"/>
              <a:gd name="connsiteX1" fmla="*/ 3574 w 10542"/>
              <a:gd name="connsiteY1" fmla="*/ 9524 h 10000"/>
              <a:gd name="connsiteX2" fmla="*/ 4319 w 10542"/>
              <a:gd name="connsiteY2" fmla="*/ 9921 h 10000"/>
              <a:gd name="connsiteX3" fmla="*/ 5622 w 10542"/>
              <a:gd name="connsiteY3" fmla="*/ 9722 h 10000"/>
              <a:gd name="connsiteX4" fmla="*/ 4957 w 10542"/>
              <a:gd name="connsiteY4" fmla="*/ 8988 h 10000"/>
              <a:gd name="connsiteX5" fmla="*/ 9930 w 10542"/>
              <a:gd name="connsiteY5" fmla="*/ 9067 h 10000"/>
              <a:gd name="connsiteX6" fmla="*/ 10063 w 10542"/>
              <a:gd name="connsiteY6" fmla="*/ 7540 h 10000"/>
              <a:gd name="connsiteX7" fmla="*/ 9585 w 10542"/>
              <a:gd name="connsiteY7" fmla="*/ 7718 h 10000"/>
              <a:gd name="connsiteX8" fmla="*/ 8973 w 10542"/>
              <a:gd name="connsiteY8" fmla="*/ 7817 h 10000"/>
              <a:gd name="connsiteX9" fmla="*/ 8813 w 10542"/>
              <a:gd name="connsiteY9" fmla="*/ 6845 h 10000"/>
              <a:gd name="connsiteX10" fmla="*/ 9585 w 10542"/>
              <a:gd name="connsiteY10" fmla="*/ 6766 h 10000"/>
              <a:gd name="connsiteX11" fmla="*/ 10037 w 10542"/>
              <a:gd name="connsiteY11" fmla="*/ 6587 h 10000"/>
              <a:gd name="connsiteX12" fmla="*/ 9904 w 10542"/>
              <a:gd name="connsiteY12" fmla="*/ 4881 h 10000"/>
              <a:gd name="connsiteX13" fmla="*/ 9930 w 10542"/>
              <a:gd name="connsiteY13" fmla="*/ 1329 h 10000"/>
              <a:gd name="connsiteX14" fmla="*/ 4797 w 10542"/>
              <a:gd name="connsiteY14" fmla="*/ 1270 h 10000"/>
              <a:gd name="connsiteX15" fmla="*/ 4505 w 10542"/>
              <a:gd name="connsiteY15" fmla="*/ 1071 h 10000"/>
              <a:gd name="connsiteX16" fmla="*/ 4930 w 10542"/>
              <a:gd name="connsiteY16" fmla="*/ 655 h 10000"/>
              <a:gd name="connsiteX17" fmla="*/ 4478 w 10542"/>
              <a:gd name="connsiteY17" fmla="*/ 258 h 10000"/>
              <a:gd name="connsiteX18" fmla="*/ 2936 w 10542"/>
              <a:gd name="connsiteY18" fmla="*/ 317 h 10000"/>
              <a:gd name="connsiteX19" fmla="*/ 3414 w 10542"/>
              <a:gd name="connsiteY19" fmla="*/ 1052 h 10000"/>
              <a:gd name="connsiteX20" fmla="*/ 542 w 10542"/>
              <a:gd name="connsiteY20" fmla="*/ 1230 h 10000"/>
              <a:gd name="connsiteX21" fmla="*/ 1878 w 10542"/>
              <a:gd name="connsiteY21" fmla="*/ 5522 h 10000"/>
              <a:gd name="connsiteX22" fmla="*/ 1497 w 10542"/>
              <a:gd name="connsiteY22" fmla="*/ 6578 h 10000"/>
              <a:gd name="connsiteX23" fmla="*/ 506 w 10542"/>
              <a:gd name="connsiteY23" fmla="*/ 6208 h 10000"/>
              <a:gd name="connsiteX24" fmla="*/ 542 w 10542"/>
              <a:gd name="connsiteY24" fmla="*/ 9067 h 10000"/>
              <a:gd name="connsiteX25" fmla="*/ 3760 w 10542"/>
              <a:gd name="connsiteY25" fmla="*/ 9008 h 10000"/>
              <a:gd name="connsiteX0" fmla="*/ 3760 w 10542"/>
              <a:gd name="connsiteY0" fmla="*/ 9008 h 10000"/>
              <a:gd name="connsiteX1" fmla="*/ 3574 w 10542"/>
              <a:gd name="connsiteY1" fmla="*/ 9524 h 10000"/>
              <a:gd name="connsiteX2" fmla="*/ 4319 w 10542"/>
              <a:gd name="connsiteY2" fmla="*/ 9921 h 10000"/>
              <a:gd name="connsiteX3" fmla="*/ 5622 w 10542"/>
              <a:gd name="connsiteY3" fmla="*/ 9722 h 10000"/>
              <a:gd name="connsiteX4" fmla="*/ 4957 w 10542"/>
              <a:gd name="connsiteY4" fmla="*/ 8988 h 10000"/>
              <a:gd name="connsiteX5" fmla="*/ 9930 w 10542"/>
              <a:gd name="connsiteY5" fmla="*/ 9067 h 10000"/>
              <a:gd name="connsiteX6" fmla="*/ 10063 w 10542"/>
              <a:gd name="connsiteY6" fmla="*/ 7540 h 10000"/>
              <a:gd name="connsiteX7" fmla="*/ 9585 w 10542"/>
              <a:gd name="connsiteY7" fmla="*/ 7718 h 10000"/>
              <a:gd name="connsiteX8" fmla="*/ 8973 w 10542"/>
              <a:gd name="connsiteY8" fmla="*/ 7817 h 10000"/>
              <a:gd name="connsiteX9" fmla="*/ 8813 w 10542"/>
              <a:gd name="connsiteY9" fmla="*/ 6845 h 10000"/>
              <a:gd name="connsiteX10" fmla="*/ 9585 w 10542"/>
              <a:gd name="connsiteY10" fmla="*/ 6766 h 10000"/>
              <a:gd name="connsiteX11" fmla="*/ 10037 w 10542"/>
              <a:gd name="connsiteY11" fmla="*/ 6587 h 10000"/>
              <a:gd name="connsiteX12" fmla="*/ 9904 w 10542"/>
              <a:gd name="connsiteY12" fmla="*/ 4881 h 10000"/>
              <a:gd name="connsiteX13" fmla="*/ 9930 w 10542"/>
              <a:gd name="connsiteY13" fmla="*/ 1329 h 10000"/>
              <a:gd name="connsiteX14" fmla="*/ 4797 w 10542"/>
              <a:gd name="connsiteY14" fmla="*/ 1270 h 10000"/>
              <a:gd name="connsiteX15" fmla="*/ 4505 w 10542"/>
              <a:gd name="connsiteY15" fmla="*/ 1071 h 10000"/>
              <a:gd name="connsiteX16" fmla="*/ 4930 w 10542"/>
              <a:gd name="connsiteY16" fmla="*/ 655 h 10000"/>
              <a:gd name="connsiteX17" fmla="*/ 4478 w 10542"/>
              <a:gd name="connsiteY17" fmla="*/ 258 h 10000"/>
              <a:gd name="connsiteX18" fmla="*/ 2936 w 10542"/>
              <a:gd name="connsiteY18" fmla="*/ 317 h 10000"/>
              <a:gd name="connsiteX19" fmla="*/ 3414 w 10542"/>
              <a:gd name="connsiteY19" fmla="*/ 1052 h 10000"/>
              <a:gd name="connsiteX20" fmla="*/ 542 w 10542"/>
              <a:gd name="connsiteY20" fmla="*/ 1230 h 10000"/>
              <a:gd name="connsiteX21" fmla="*/ 1497 w 10542"/>
              <a:gd name="connsiteY21" fmla="*/ 6578 h 10000"/>
              <a:gd name="connsiteX22" fmla="*/ 506 w 10542"/>
              <a:gd name="connsiteY22" fmla="*/ 6208 h 10000"/>
              <a:gd name="connsiteX23" fmla="*/ 542 w 10542"/>
              <a:gd name="connsiteY23" fmla="*/ 9067 h 10000"/>
              <a:gd name="connsiteX24" fmla="*/ 3760 w 10542"/>
              <a:gd name="connsiteY24" fmla="*/ 9008 h 10000"/>
              <a:gd name="connsiteX0" fmla="*/ 3760 w 10542"/>
              <a:gd name="connsiteY0" fmla="*/ 9008 h 10000"/>
              <a:gd name="connsiteX1" fmla="*/ 3574 w 10542"/>
              <a:gd name="connsiteY1" fmla="*/ 9524 h 10000"/>
              <a:gd name="connsiteX2" fmla="*/ 4319 w 10542"/>
              <a:gd name="connsiteY2" fmla="*/ 9921 h 10000"/>
              <a:gd name="connsiteX3" fmla="*/ 5622 w 10542"/>
              <a:gd name="connsiteY3" fmla="*/ 9722 h 10000"/>
              <a:gd name="connsiteX4" fmla="*/ 4957 w 10542"/>
              <a:gd name="connsiteY4" fmla="*/ 8988 h 10000"/>
              <a:gd name="connsiteX5" fmla="*/ 9930 w 10542"/>
              <a:gd name="connsiteY5" fmla="*/ 9067 h 10000"/>
              <a:gd name="connsiteX6" fmla="*/ 10063 w 10542"/>
              <a:gd name="connsiteY6" fmla="*/ 7540 h 10000"/>
              <a:gd name="connsiteX7" fmla="*/ 9585 w 10542"/>
              <a:gd name="connsiteY7" fmla="*/ 7718 h 10000"/>
              <a:gd name="connsiteX8" fmla="*/ 8973 w 10542"/>
              <a:gd name="connsiteY8" fmla="*/ 7817 h 10000"/>
              <a:gd name="connsiteX9" fmla="*/ 8813 w 10542"/>
              <a:gd name="connsiteY9" fmla="*/ 6845 h 10000"/>
              <a:gd name="connsiteX10" fmla="*/ 9585 w 10542"/>
              <a:gd name="connsiteY10" fmla="*/ 6766 h 10000"/>
              <a:gd name="connsiteX11" fmla="*/ 10037 w 10542"/>
              <a:gd name="connsiteY11" fmla="*/ 6587 h 10000"/>
              <a:gd name="connsiteX12" fmla="*/ 9904 w 10542"/>
              <a:gd name="connsiteY12" fmla="*/ 4881 h 10000"/>
              <a:gd name="connsiteX13" fmla="*/ 9930 w 10542"/>
              <a:gd name="connsiteY13" fmla="*/ 1329 h 10000"/>
              <a:gd name="connsiteX14" fmla="*/ 4797 w 10542"/>
              <a:gd name="connsiteY14" fmla="*/ 1270 h 10000"/>
              <a:gd name="connsiteX15" fmla="*/ 4505 w 10542"/>
              <a:gd name="connsiteY15" fmla="*/ 1071 h 10000"/>
              <a:gd name="connsiteX16" fmla="*/ 4930 w 10542"/>
              <a:gd name="connsiteY16" fmla="*/ 655 h 10000"/>
              <a:gd name="connsiteX17" fmla="*/ 4478 w 10542"/>
              <a:gd name="connsiteY17" fmla="*/ 258 h 10000"/>
              <a:gd name="connsiteX18" fmla="*/ 2936 w 10542"/>
              <a:gd name="connsiteY18" fmla="*/ 317 h 10000"/>
              <a:gd name="connsiteX19" fmla="*/ 3414 w 10542"/>
              <a:gd name="connsiteY19" fmla="*/ 1052 h 10000"/>
              <a:gd name="connsiteX20" fmla="*/ 542 w 10542"/>
              <a:gd name="connsiteY20" fmla="*/ 1230 h 10000"/>
              <a:gd name="connsiteX21" fmla="*/ 506 w 10542"/>
              <a:gd name="connsiteY21" fmla="*/ 6208 h 10000"/>
              <a:gd name="connsiteX22" fmla="*/ 542 w 10542"/>
              <a:gd name="connsiteY22" fmla="*/ 9067 h 10000"/>
              <a:gd name="connsiteX23" fmla="*/ 3760 w 10542"/>
              <a:gd name="connsiteY23" fmla="*/ 9008 h 10000"/>
              <a:gd name="connsiteX0" fmla="*/ 3754 w 10536"/>
              <a:gd name="connsiteY0" fmla="*/ 9008 h 10000"/>
              <a:gd name="connsiteX1" fmla="*/ 3568 w 10536"/>
              <a:gd name="connsiteY1" fmla="*/ 9524 h 10000"/>
              <a:gd name="connsiteX2" fmla="*/ 4313 w 10536"/>
              <a:gd name="connsiteY2" fmla="*/ 9921 h 10000"/>
              <a:gd name="connsiteX3" fmla="*/ 5616 w 10536"/>
              <a:gd name="connsiteY3" fmla="*/ 9722 h 10000"/>
              <a:gd name="connsiteX4" fmla="*/ 4951 w 10536"/>
              <a:gd name="connsiteY4" fmla="*/ 8988 h 10000"/>
              <a:gd name="connsiteX5" fmla="*/ 9924 w 10536"/>
              <a:gd name="connsiteY5" fmla="*/ 9067 h 10000"/>
              <a:gd name="connsiteX6" fmla="*/ 10057 w 10536"/>
              <a:gd name="connsiteY6" fmla="*/ 7540 h 10000"/>
              <a:gd name="connsiteX7" fmla="*/ 9579 w 10536"/>
              <a:gd name="connsiteY7" fmla="*/ 7718 h 10000"/>
              <a:gd name="connsiteX8" fmla="*/ 8967 w 10536"/>
              <a:gd name="connsiteY8" fmla="*/ 7817 h 10000"/>
              <a:gd name="connsiteX9" fmla="*/ 8807 w 10536"/>
              <a:gd name="connsiteY9" fmla="*/ 6845 h 10000"/>
              <a:gd name="connsiteX10" fmla="*/ 9579 w 10536"/>
              <a:gd name="connsiteY10" fmla="*/ 6766 h 10000"/>
              <a:gd name="connsiteX11" fmla="*/ 10031 w 10536"/>
              <a:gd name="connsiteY11" fmla="*/ 6587 h 10000"/>
              <a:gd name="connsiteX12" fmla="*/ 9898 w 10536"/>
              <a:gd name="connsiteY12" fmla="*/ 4881 h 10000"/>
              <a:gd name="connsiteX13" fmla="*/ 9924 w 10536"/>
              <a:gd name="connsiteY13" fmla="*/ 1329 h 10000"/>
              <a:gd name="connsiteX14" fmla="*/ 4791 w 10536"/>
              <a:gd name="connsiteY14" fmla="*/ 1270 h 10000"/>
              <a:gd name="connsiteX15" fmla="*/ 4499 w 10536"/>
              <a:gd name="connsiteY15" fmla="*/ 1071 h 10000"/>
              <a:gd name="connsiteX16" fmla="*/ 4924 w 10536"/>
              <a:gd name="connsiteY16" fmla="*/ 655 h 10000"/>
              <a:gd name="connsiteX17" fmla="*/ 4472 w 10536"/>
              <a:gd name="connsiteY17" fmla="*/ 258 h 10000"/>
              <a:gd name="connsiteX18" fmla="*/ 2930 w 10536"/>
              <a:gd name="connsiteY18" fmla="*/ 317 h 10000"/>
              <a:gd name="connsiteX19" fmla="*/ 3408 w 10536"/>
              <a:gd name="connsiteY19" fmla="*/ 1052 h 10000"/>
              <a:gd name="connsiteX20" fmla="*/ 536 w 10536"/>
              <a:gd name="connsiteY20" fmla="*/ 1230 h 10000"/>
              <a:gd name="connsiteX21" fmla="*/ 536 w 10536"/>
              <a:gd name="connsiteY21" fmla="*/ 9067 h 10000"/>
              <a:gd name="connsiteX22" fmla="*/ 3754 w 10536"/>
              <a:gd name="connsiteY22" fmla="*/ 9008 h 10000"/>
              <a:gd name="connsiteX0" fmla="*/ 536 w 10536"/>
              <a:gd name="connsiteY0" fmla="*/ 9067 h 10449"/>
              <a:gd name="connsiteX1" fmla="*/ 3568 w 10536"/>
              <a:gd name="connsiteY1" fmla="*/ 9524 h 10449"/>
              <a:gd name="connsiteX2" fmla="*/ 4313 w 10536"/>
              <a:gd name="connsiteY2" fmla="*/ 9921 h 10449"/>
              <a:gd name="connsiteX3" fmla="*/ 5616 w 10536"/>
              <a:gd name="connsiteY3" fmla="*/ 9722 h 10449"/>
              <a:gd name="connsiteX4" fmla="*/ 4951 w 10536"/>
              <a:gd name="connsiteY4" fmla="*/ 8988 h 10449"/>
              <a:gd name="connsiteX5" fmla="*/ 9924 w 10536"/>
              <a:gd name="connsiteY5" fmla="*/ 9067 h 10449"/>
              <a:gd name="connsiteX6" fmla="*/ 10057 w 10536"/>
              <a:gd name="connsiteY6" fmla="*/ 7540 h 10449"/>
              <a:gd name="connsiteX7" fmla="*/ 9579 w 10536"/>
              <a:gd name="connsiteY7" fmla="*/ 7718 h 10449"/>
              <a:gd name="connsiteX8" fmla="*/ 8967 w 10536"/>
              <a:gd name="connsiteY8" fmla="*/ 7817 h 10449"/>
              <a:gd name="connsiteX9" fmla="*/ 8807 w 10536"/>
              <a:gd name="connsiteY9" fmla="*/ 6845 h 10449"/>
              <a:gd name="connsiteX10" fmla="*/ 9579 w 10536"/>
              <a:gd name="connsiteY10" fmla="*/ 6766 h 10449"/>
              <a:gd name="connsiteX11" fmla="*/ 10031 w 10536"/>
              <a:gd name="connsiteY11" fmla="*/ 6587 h 10449"/>
              <a:gd name="connsiteX12" fmla="*/ 9898 w 10536"/>
              <a:gd name="connsiteY12" fmla="*/ 4881 h 10449"/>
              <a:gd name="connsiteX13" fmla="*/ 9924 w 10536"/>
              <a:gd name="connsiteY13" fmla="*/ 1329 h 10449"/>
              <a:gd name="connsiteX14" fmla="*/ 4791 w 10536"/>
              <a:gd name="connsiteY14" fmla="*/ 1270 h 10449"/>
              <a:gd name="connsiteX15" fmla="*/ 4499 w 10536"/>
              <a:gd name="connsiteY15" fmla="*/ 1071 h 10449"/>
              <a:gd name="connsiteX16" fmla="*/ 4924 w 10536"/>
              <a:gd name="connsiteY16" fmla="*/ 655 h 10449"/>
              <a:gd name="connsiteX17" fmla="*/ 4472 w 10536"/>
              <a:gd name="connsiteY17" fmla="*/ 258 h 10449"/>
              <a:gd name="connsiteX18" fmla="*/ 2930 w 10536"/>
              <a:gd name="connsiteY18" fmla="*/ 317 h 10449"/>
              <a:gd name="connsiteX19" fmla="*/ 3408 w 10536"/>
              <a:gd name="connsiteY19" fmla="*/ 1052 h 10449"/>
              <a:gd name="connsiteX20" fmla="*/ 536 w 10536"/>
              <a:gd name="connsiteY20" fmla="*/ 1230 h 10449"/>
              <a:gd name="connsiteX21" fmla="*/ 536 w 10536"/>
              <a:gd name="connsiteY21" fmla="*/ 9067 h 10449"/>
              <a:gd name="connsiteX0" fmla="*/ 536 w 10536"/>
              <a:gd name="connsiteY0" fmla="*/ 9067 h 10516"/>
              <a:gd name="connsiteX1" fmla="*/ 4313 w 10536"/>
              <a:gd name="connsiteY1" fmla="*/ 9921 h 10516"/>
              <a:gd name="connsiteX2" fmla="*/ 5616 w 10536"/>
              <a:gd name="connsiteY2" fmla="*/ 9722 h 10516"/>
              <a:gd name="connsiteX3" fmla="*/ 4951 w 10536"/>
              <a:gd name="connsiteY3" fmla="*/ 8988 h 10516"/>
              <a:gd name="connsiteX4" fmla="*/ 9924 w 10536"/>
              <a:gd name="connsiteY4" fmla="*/ 9067 h 10516"/>
              <a:gd name="connsiteX5" fmla="*/ 10057 w 10536"/>
              <a:gd name="connsiteY5" fmla="*/ 7540 h 10516"/>
              <a:gd name="connsiteX6" fmla="*/ 9579 w 10536"/>
              <a:gd name="connsiteY6" fmla="*/ 7718 h 10516"/>
              <a:gd name="connsiteX7" fmla="*/ 8967 w 10536"/>
              <a:gd name="connsiteY7" fmla="*/ 7817 h 10516"/>
              <a:gd name="connsiteX8" fmla="*/ 8807 w 10536"/>
              <a:gd name="connsiteY8" fmla="*/ 6845 h 10516"/>
              <a:gd name="connsiteX9" fmla="*/ 9579 w 10536"/>
              <a:gd name="connsiteY9" fmla="*/ 6766 h 10516"/>
              <a:gd name="connsiteX10" fmla="*/ 10031 w 10536"/>
              <a:gd name="connsiteY10" fmla="*/ 6587 h 10516"/>
              <a:gd name="connsiteX11" fmla="*/ 9898 w 10536"/>
              <a:gd name="connsiteY11" fmla="*/ 4881 h 10516"/>
              <a:gd name="connsiteX12" fmla="*/ 9924 w 10536"/>
              <a:gd name="connsiteY12" fmla="*/ 1329 h 10516"/>
              <a:gd name="connsiteX13" fmla="*/ 4791 w 10536"/>
              <a:gd name="connsiteY13" fmla="*/ 1270 h 10516"/>
              <a:gd name="connsiteX14" fmla="*/ 4499 w 10536"/>
              <a:gd name="connsiteY14" fmla="*/ 1071 h 10516"/>
              <a:gd name="connsiteX15" fmla="*/ 4924 w 10536"/>
              <a:gd name="connsiteY15" fmla="*/ 655 h 10516"/>
              <a:gd name="connsiteX16" fmla="*/ 4472 w 10536"/>
              <a:gd name="connsiteY16" fmla="*/ 258 h 10516"/>
              <a:gd name="connsiteX17" fmla="*/ 2930 w 10536"/>
              <a:gd name="connsiteY17" fmla="*/ 317 h 10516"/>
              <a:gd name="connsiteX18" fmla="*/ 3408 w 10536"/>
              <a:gd name="connsiteY18" fmla="*/ 1052 h 10516"/>
              <a:gd name="connsiteX19" fmla="*/ 536 w 10536"/>
              <a:gd name="connsiteY19" fmla="*/ 1230 h 10516"/>
              <a:gd name="connsiteX20" fmla="*/ 536 w 10536"/>
              <a:gd name="connsiteY20" fmla="*/ 9067 h 10516"/>
              <a:gd name="connsiteX0" fmla="*/ 536 w 10536"/>
              <a:gd name="connsiteY0" fmla="*/ 9067 h 10482"/>
              <a:gd name="connsiteX1" fmla="*/ 5616 w 10536"/>
              <a:gd name="connsiteY1" fmla="*/ 9722 h 10482"/>
              <a:gd name="connsiteX2" fmla="*/ 4951 w 10536"/>
              <a:gd name="connsiteY2" fmla="*/ 8988 h 10482"/>
              <a:gd name="connsiteX3" fmla="*/ 9924 w 10536"/>
              <a:gd name="connsiteY3" fmla="*/ 9067 h 10482"/>
              <a:gd name="connsiteX4" fmla="*/ 10057 w 10536"/>
              <a:gd name="connsiteY4" fmla="*/ 7540 h 10482"/>
              <a:gd name="connsiteX5" fmla="*/ 9579 w 10536"/>
              <a:gd name="connsiteY5" fmla="*/ 7718 h 10482"/>
              <a:gd name="connsiteX6" fmla="*/ 8967 w 10536"/>
              <a:gd name="connsiteY6" fmla="*/ 7817 h 10482"/>
              <a:gd name="connsiteX7" fmla="*/ 8807 w 10536"/>
              <a:gd name="connsiteY7" fmla="*/ 6845 h 10482"/>
              <a:gd name="connsiteX8" fmla="*/ 9579 w 10536"/>
              <a:gd name="connsiteY8" fmla="*/ 6766 h 10482"/>
              <a:gd name="connsiteX9" fmla="*/ 10031 w 10536"/>
              <a:gd name="connsiteY9" fmla="*/ 6587 h 10482"/>
              <a:gd name="connsiteX10" fmla="*/ 9898 w 10536"/>
              <a:gd name="connsiteY10" fmla="*/ 4881 h 10482"/>
              <a:gd name="connsiteX11" fmla="*/ 9924 w 10536"/>
              <a:gd name="connsiteY11" fmla="*/ 1329 h 10482"/>
              <a:gd name="connsiteX12" fmla="*/ 4791 w 10536"/>
              <a:gd name="connsiteY12" fmla="*/ 1270 h 10482"/>
              <a:gd name="connsiteX13" fmla="*/ 4499 w 10536"/>
              <a:gd name="connsiteY13" fmla="*/ 1071 h 10482"/>
              <a:gd name="connsiteX14" fmla="*/ 4924 w 10536"/>
              <a:gd name="connsiteY14" fmla="*/ 655 h 10482"/>
              <a:gd name="connsiteX15" fmla="*/ 4472 w 10536"/>
              <a:gd name="connsiteY15" fmla="*/ 258 h 10482"/>
              <a:gd name="connsiteX16" fmla="*/ 2930 w 10536"/>
              <a:gd name="connsiteY16" fmla="*/ 317 h 10482"/>
              <a:gd name="connsiteX17" fmla="*/ 3408 w 10536"/>
              <a:gd name="connsiteY17" fmla="*/ 1052 h 10482"/>
              <a:gd name="connsiteX18" fmla="*/ 536 w 10536"/>
              <a:gd name="connsiteY18" fmla="*/ 1230 h 10482"/>
              <a:gd name="connsiteX19" fmla="*/ 536 w 10536"/>
              <a:gd name="connsiteY19" fmla="*/ 9067 h 10482"/>
              <a:gd name="connsiteX0" fmla="*/ 536 w 10536"/>
              <a:gd name="connsiteY0" fmla="*/ 9067 h 10360"/>
              <a:gd name="connsiteX1" fmla="*/ 4951 w 10536"/>
              <a:gd name="connsiteY1" fmla="*/ 8988 h 10360"/>
              <a:gd name="connsiteX2" fmla="*/ 9924 w 10536"/>
              <a:gd name="connsiteY2" fmla="*/ 9067 h 10360"/>
              <a:gd name="connsiteX3" fmla="*/ 10057 w 10536"/>
              <a:gd name="connsiteY3" fmla="*/ 7540 h 10360"/>
              <a:gd name="connsiteX4" fmla="*/ 9579 w 10536"/>
              <a:gd name="connsiteY4" fmla="*/ 7718 h 10360"/>
              <a:gd name="connsiteX5" fmla="*/ 8967 w 10536"/>
              <a:gd name="connsiteY5" fmla="*/ 7817 h 10360"/>
              <a:gd name="connsiteX6" fmla="*/ 8807 w 10536"/>
              <a:gd name="connsiteY6" fmla="*/ 6845 h 10360"/>
              <a:gd name="connsiteX7" fmla="*/ 9579 w 10536"/>
              <a:gd name="connsiteY7" fmla="*/ 6766 h 10360"/>
              <a:gd name="connsiteX8" fmla="*/ 10031 w 10536"/>
              <a:gd name="connsiteY8" fmla="*/ 6587 h 10360"/>
              <a:gd name="connsiteX9" fmla="*/ 9898 w 10536"/>
              <a:gd name="connsiteY9" fmla="*/ 4881 h 10360"/>
              <a:gd name="connsiteX10" fmla="*/ 9924 w 10536"/>
              <a:gd name="connsiteY10" fmla="*/ 1329 h 10360"/>
              <a:gd name="connsiteX11" fmla="*/ 4791 w 10536"/>
              <a:gd name="connsiteY11" fmla="*/ 1270 h 10360"/>
              <a:gd name="connsiteX12" fmla="*/ 4499 w 10536"/>
              <a:gd name="connsiteY12" fmla="*/ 1071 h 10360"/>
              <a:gd name="connsiteX13" fmla="*/ 4924 w 10536"/>
              <a:gd name="connsiteY13" fmla="*/ 655 h 10360"/>
              <a:gd name="connsiteX14" fmla="*/ 4472 w 10536"/>
              <a:gd name="connsiteY14" fmla="*/ 258 h 10360"/>
              <a:gd name="connsiteX15" fmla="*/ 2930 w 10536"/>
              <a:gd name="connsiteY15" fmla="*/ 317 h 10360"/>
              <a:gd name="connsiteX16" fmla="*/ 3408 w 10536"/>
              <a:gd name="connsiteY16" fmla="*/ 1052 h 10360"/>
              <a:gd name="connsiteX17" fmla="*/ 536 w 10536"/>
              <a:gd name="connsiteY17" fmla="*/ 1230 h 10360"/>
              <a:gd name="connsiteX18" fmla="*/ 536 w 10536"/>
              <a:gd name="connsiteY18" fmla="*/ 9067 h 10360"/>
              <a:gd name="connsiteX0" fmla="*/ 536 w 10536"/>
              <a:gd name="connsiteY0" fmla="*/ 9067 h 10373"/>
              <a:gd name="connsiteX1" fmla="*/ 9924 w 10536"/>
              <a:gd name="connsiteY1" fmla="*/ 9067 h 10373"/>
              <a:gd name="connsiteX2" fmla="*/ 10057 w 10536"/>
              <a:gd name="connsiteY2" fmla="*/ 7540 h 10373"/>
              <a:gd name="connsiteX3" fmla="*/ 9579 w 10536"/>
              <a:gd name="connsiteY3" fmla="*/ 7718 h 10373"/>
              <a:gd name="connsiteX4" fmla="*/ 8967 w 10536"/>
              <a:gd name="connsiteY4" fmla="*/ 7817 h 10373"/>
              <a:gd name="connsiteX5" fmla="*/ 8807 w 10536"/>
              <a:gd name="connsiteY5" fmla="*/ 6845 h 10373"/>
              <a:gd name="connsiteX6" fmla="*/ 9579 w 10536"/>
              <a:gd name="connsiteY6" fmla="*/ 6766 h 10373"/>
              <a:gd name="connsiteX7" fmla="*/ 10031 w 10536"/>
              <a:gd name="connsiteY7" fmla="*/ 6587 h 10373"/>
              <a:gd name="connsiteX8" fmla="*/ 9898 w 10536"/>
              <a:gd name="connsiteY8" fmla="*/ 4881 h 10373"/>
              <a:gd name="connsiteX9" fmla="*/ 9924 w 10536"/>
              <a:gd name="connsiteY9" fmla="*/ 1329 h 10373"/>
              <a:gd name="connsiteX10" fmla="*/ 4791 w 10536"/>
              <a:gd name="connsiteY10" fmla="*/ 1270 h 10373"/>
              <a:gd name="connsiteX11" fmla="*/ 4499 w 10536"/>
              <a:gd name="connsiteY11" fmla="*/ 1071 h 10373"/>
              <a:gd name="connsiteX12" fmla="*/ 4924 w 10536"/>
              <a:gd name="connsiteY12" fmla="*/ 655 h 10373"/>
              <a:gd name="connsiteX13" fmla="*/ 4472 w 10536"/>
              <a:gd name="connsiteY13" fmla="*/ 258 h 10373"/>
              <a:gd name="connsiteX14" fmla="*/ 2930 w 10536"/>
              <a:gd name="connsiteY14" fmla="*/ 317 h 10373"/>
              <a:gd name="connsiteX15" fmla="*/ 3408 w 10536"/>
              <a:gd name="connsiteY15" fmla="*/ 1052 h 10373"/>
              <a:gd name="connsiteX16" fmla="*/ 536 w 10536"/>
              <a:gd name="connsiteY16" fmla="*/ 1230 h 10373"/>
              <a:gd name="connsiteX17" fmla="*/ 536 w 10536"/>
              <a:gd name="connsiteY17" fmla="*/ 9067 h 10373"/>
              <a:gd name="connsiteX0" fmla="*/ 536 w 10536"/>
              <a:gd name="connsiteY0" fmla="*/ 9067 h 9067"/>
              <a:gd name="connsiteX1" fmla="*/ 9924 w 10536"/>
              <a:gd name="connsiteY1" fmla="*/ 9067 h 9067"/>
              <a:gd name="connsiteX2" fmla="*/ 10057 w 10536"/>
              <a:gd name="connsiteY2" fmla="*/ 7540 h 9067"/>
              <a:gd name="connsiteX3" fmla="*/ 9579 w 10536"/>
              <a:gd name="connsiteY3" fmla="*/ 7718 h 9067"/>
              <a:gd name="connsiteX4" fmla="*/ 8967 w 10536"/>
              <a:gd name="connsiteY4" fmla="*/ 7817 h 9067"/>
              <a:gd name="connsiteX5" fmla="*/ 8807 w 10536"/>
              <a:gd name="connsiteY5" fmla="*/ 6845 h 9067"/>
              <a:gd name="connsiteX6" fmla="*/ 9579 w 10536"/>
              <a:gd name="connsiteY6" fmla="*/ 6766 h 9067"/>
              <a:gd name="connsiteX7" fmla="*/ 10031 w 10536"/>
              <a:gd name="connsiteY7" fmla="*/ 6587 h 9067"/>
              <a:gd name="connsiteX8" fmla="*/ 9898 w 10536"/>
              <a:gd name="connsiteY8" fmla="*/ 4881 h 9067"/>
              <a:gd name="connsiteX9" fmla="*/ 9924 w 10536"/>
              <a:gd name="connsiteY9" fmla="*/ 1329 h 9067"/>
              <a:gd name="connsiteX10" fmla="*/ 4791 w 10536"/>
              <a:gd name="connsiteY10" fmla="*/ 1270 h 9067"/>
              <a:gd name="connsiteX11" fmla="*/ 4499 w 10536"/>
              <a:gd name="connsiteY11" fmla="*/ 1071 h 9067"/>
              <a:gd name="connsiteX12" fmla="*/ 4924 w 10536"/>
              <a:gd name="connsiteY12" fmla="*/ 655 h 9067"/>
              <a:gd name="connsiteX13" fmla="*/ 4472 w 10536"/>
              <a:gd name="connsiteY13" fmla="*/ 258 h 9067"/>
              <a:gd name="connsiteX14" fmla="*/ 2930 w 10536"/>
              <a:gd name="connsiteY14" fmla="*/ 317 h 9067"/>
              <a:gd name="connsiteX15" fmla="*/ 3408 w 10536"/>
              <a:gd name="connsiteY15" fmla="*/ 1052 h 9067"/>
              <a:gd name="connsiteX16" fmla="*/ 536 w 10536"/>
              <a:gd name="connsiteY16" fmla="*/ 1230 h 9067"/>
              <a:gd name="connsiteX17" fmla="*/ 536 w 10536"/>
              <a:gd name="connsiteY17" fmla="*/ 9067 h 9067"/>
              <a:gd name="connsiteX0" fmla="*/ 0 w 9491"/>
              <a:gd name="connsiteY0" fmla="*/ 10000 h 10000"/>
              <a:gd name="connsiteX1" fmla="*/ 8910 w 9491"/>
              <a:gd name="connsiteY1" fmla="*/ 10000 h 10000"/>
              <a:gd name="connsiteX2" fmla="*/ 9036 w 9491"/>
              <a:gd name="connsiteY2" fmla="*/ 8316 h 10000"/>
              <a:gd name="connsiteX3" fmla="*/ 8583 w 9491"/>
              <a:gd name="connsiteY3" fmla="*/ 8512 h 10000"/>
              <a:gd name="connsiteX4" fmla="*/ 8002 w 9491"/>
              <a:gd name="connsiteY4" fmla="*/ 8621 h 10000"/>
              <a:gd name="connsiteX5" fmla="*/ 7850 w 9491"/>
              <a:gd name="connsiteY5" fmla="*/ 7549 h 10000"/>
              <a:gd name="connsiteX6" fmla="*/ 8583 w 9491"/>
              <a:gd name="connsiteY6" fmla="*/ 7462 h 10000"/>
              <a:gd name="connsiteX7" fmla="*/ 9012 w 9491"/>
              <a:gd name="connsiteY7" fmla="*/ 7265 h 10000"/>
              <a:gd name="connsiteX8" fmla="*/ 8885 w 9491"/>
              <a:gd name="connsiteY8" fmla="*/ 5383 h 10000"/>
              <a:gd name="connsiteX9" fmla="*/ 8910 w 9491"/>
              <a:gd name="connsiteY9" fmla="*/ 1466 h 10000"/>
              <a:gd name="connsiteX10" fmla="*/ 4038 w 9491"/>
              <a:gd name="connsiteY10" fmla="*/ 1401 h 10000"/>
              <a:gd name="connsiteX11" fmla="*/ 3761 w 9491"/>
              <a:gd name="connsiteY11" fmla="*/ 1181 h 10000"/>
              <a:gd name="connsiteX12" fmla="*/ 4165 w 9491"/>
              <a:gd name="connsiteY12" fmla="*/ 722 h 10000"/>
              <a:gd name="connsiteX13" fmla="*/ 3735 w 9491"/>
              <a:gd name="connsiteY13" fmla="*/ 285 h 10000"/>
              <a:gd name="connsiteX14" fmla="*/ 2272 w 9491"/>
              <a:gd name="connsiteY14" fmla="*/ 350 h 10000"/>
              <a:gd name="connsiteX15" fmla="*/ 2726 w 9491"/>
              <a:gd name="connsiteY15" fmla="*/ 1160 h 10000"/>
              <a:gd name="connsiteX16" fmla="*/ 0 w 9491"/>
              <a:gd name="connsiteY16" fmla="*/ 1357 h 10000"/>
              <a:gd name="connsiteX17" fmla="*/ 0 w 9491"/>
              <a:gd name="connsiteY17"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491" h="10000">
                <a:moveTo>
                  <a:pt x="0" y="10000"/>
                </a:moveTo>
                <a:lnTo>
                  <a:pt x="8910" y="10000"/>
                </a:lnTo>
                <a:cubicBezTo>
                  <a:pt x="8734" y="8928"/>
                  <a:pt x="9491" y="8710"/>
                  <a:pt x="9036" y="8316"/>
                </a:cubicBezTo>
                <a:cubicBezTo>
                  <a:pt x="8885" y="8185"/>
                  <a:pt x="8683" y="8294"/>
                  <a:pt x="8583" y="8512"/>
                </a:cubicBezTo>
                <a:cubicBezTo>
                  <a:pt x="8507" y="8732"/>
                  <a:pt x="8204" y="8710"/>
                  <a:pt x="8002" y="8621"/>
                </a:cubicBezTo>
                <a:cubicBezTo>
                  <a:pt x="7825" y="8556"/>
                  <a:pt x="7573" y="7943"/>
                  <a:pt x="7850" y="7549"/>
                </a:cubicBezTo>
                <a:cubicBezTo>
                  <a:pt x="8102" y="7156"/>
                  <a:pt x="8405" y="7331"/>
                  <a:pt x="8583" y="7462"/>
                </a:cubicBezTo>
                <a:cubicBezTo>
                  <a:pt x="8784" y="7593"/>
                  <a:pt x="8936" y="7462"/>
                  <a:pt x="9012" y="7265"/>
                </a:cubicBezTo>
                <a:cubicBezTo>
                  <a:pt x="9087" y="7068"/>
                  <a:pt x="9188" y="6324"/>
                  <a:pt x="8885" y="5383"/>
                </a:cubicBezTo>
                <a:cubicBezTo>
                  <a:pt x="8607" y="4442"/>
                  <a:pt x="8860" y="1750"/>
                  <a:pt x="8910" y="1466"/>
                </a:cubicBezTo>
                <a:cubicBezTo>
                  <a:pt x="5730" y="897"/>
                  <a:pt x="4190" y="1379"/>
                  <a:pt x="4038" y="1401"/>
                </a:cubicBezTo>
                <a:cubicBezTo>
                  <a:pt x="3862" y="1423"/>
                  <a:pt x="3786" y="1357"/>
                  <a:pt x="3761" y="1181"/>
                </a:cubicBezTo>
                <a:cubicBezTo>
                  <a:pt x="3711" y="1007"/>
                  <a:pt x="4064" y="876"/>
                  <a:pt x="4165" y="722"/>
                </a:cubicBezTo>
                <a:cubicBezTo>
                  <a:pt x="4266" y="591"/>
                  <a:pt x="4190" y="329"/>
                  <a:pt x="3735" y="285"/>
                </a:cubicBezTo>
                <a:cubicBezTo>
                  <a:pt x="3407" y="262"/>
                  <a:pt x="2448" y="0"/>
                  <a:pt x="2272" y="350"/>
                </a:cubicBezTo>
                <a:cubicBezTo>
                  <a:pt x="2094" y="700"/>
                  <a:pt x="3004" y="810"/>
                  <a:pt x="2726" y="1160"/>
                </a:cubicBezTo>
                <a:cubicBezTo>
                  <a:pt x="2524" y="1401"/>
                  <a:pt x="1136" y="1116"/>
                  <a:pt x="0" y="1357"/>
                </a:cubicBezTo>
                <a:lnTo>
                  <a:pt x="0" y="10000"/>
                </a:lnTo>
                <a:close/>
              </a:path>
            </a:pathLst>
          </a:custGeom>
          <a:solidFill>
            <a:schemeClr val="accent1">
              <a:lumMod val="75000"/>
            </a:schemeClr>
          </a:solidFill>
          <a:ln w="31750" cap="flat" cmpd="sng">
            <a:solidFill>
              <a:schemeClr val="tx1">
                <a:alpha val="51000"/>
              </a:schemeClr>
            </a:solidFill>
            <a:prstDash val="solid"/>
            <a:miter lim="800000"/>
            <a:headEnd/>
            <a:tailEnd/>
          </a:ln>
          <a:effectLst>
            <a:outerShdw blurRad="50800" dist="38100" dir="2700000" algn="tl" rotWithShape="0">
              <a:prstClr val="black">
                <a:alpha val="40000"/>
              </a:prstClr>
            </a:outerShdw>
          </a:effectLst>
          <a:scene3d>
            <a:camera prst="orthographicFront"/>
            <a:lightRig rig="balanced" dir="t"/>
          </a:scene3d>
          <a:sp3d extrusionH="88900" contourW="25400">
            <a:bevelT w="101600" h="101600"/>
            <a:bevelB w="12700" h="88900"/>
            <a:extrusionClr>
              <a:schemeClr val="tx1"/>
            </a:extrusionClr>
          </a:sp3d>
        </p:spPr>
        <p:txBody>
          <a:bodyPr lIns="182880" tIns="91440" bIns="182880" anchor="b"/>
          <a:lstStyle/>
          <a:p>
            <a:pPr eaLnBrk="1" hangingPunct="1">
              <a:lnSpc>
                <a:spcPct val="85000"/>
              </a:lnSpc>
              <a:spcAft>
                <a:spcPts val="0"/>
              </a:spcAft>
              <a:defRPr/>
            </a:pPr>
            <a:r>
              <a:rPr lang="en-US" sz="3600" b="1" cap="small" dirty="0">
                <a:solidFill>
                  <a:schemeClr val="bg1"/>
                </a:solidFill>
                <a:effectLst>
                  <a:outerShdw blurRad="38100" dist="38100" dir="2700000" algn="tl">
                    <a:srgbClr val="000000">
                      <a:alpha val="43137"/>
                    </a:srgbClr>
                  </a:outerShdw>
                </a:effectLst>
                <a:latin typeface="Arial Narrow" pitchFamily="34" charset="0"/>
                <a:cs typeface="Arial" pitchFamily="34" charset="0"/>
              </a:rPr>
              <a:t>Struggling Schools</a:t>
            </a:r>
          </a:p>
        </p:txBody>
      </p:sp>
      <p:sp>
        <p:nvSpPr>
          <p:cNvPr id="20" name="Freeform 8"/>
          <p:cNvSpPr>
            <a:spLocks/>
          </p:cNvSpPr>
          <p:nvPr/>
        </p:nvSpPr>
        <p:spPr bwMode="auto">
          <a:xfrm>
            <a:off x="4589206" y="1600200"/>
            <a:ext cx="2926559" cy="2926560"/>
          </a:xfrm>
          <a:custGeom>
            <a:avLst/>
            <a:gdLst>
              <a:gd name="connsiteX0" fmla="*/ 345 w 10875"/>
              <a:gd name="connsiteY0" fmla="*/ 3415 h 10000"/>
              <a:gd name="connsiteX1" fmla="*/ 371 w 10875"/>
              <a:gd name="connsiteY1" fmla="*/ 4989 h 10000"/>
              <a:gd name="connsiteX2" fmla="*/ 1194 w 10875"/>
              <a:gd name="connsiteY2" fmla="*/ 5211 h 10000"/>
              <a:gd name="connsiteX3" fmla="*/ 1963 w 10875"/>
              <a:gd name="connsiteY3" fmla="*/ 5100 h 10000"/>
              <a:gd name="connsiteX4" fmla="*/ 1777 w 10875"/>
              <a:gd name="connsiteY4" fmla="*/ 6031 h 10000"/>
              <a:gd name="connsiteX5" fmla="*/ 1061 w 10875"/>
              <a:gd name="connsiteY5" fmla="*/ 6519 h 10000"/>
              <a:gd name="connsiteX6" fmla="*/ 265 w 10875"/>
              <a:gd name="connsiteY6" fmla="*/ 6341 h 10000"/>
              <a:gd name="connsiteX7" fmla="*/ 292 w 10875"/>
              <a:gd name="connsiteY7" fmla="*/ 8758 h 10000"/>
              <a:gd name="connsiteX8" fmla="*/ 3024 w 10875"/>
              <a:gd name="connsiteY8" fmla="*/ 8803 h 10000"/>
              <a:gd name="connsiteX9" fmla="*/ 3634 w 10875"/>
              <a:gd name="connsiteY9" fmla="*/ 9091 h 10000"/>
              <a:gd name="connsiteX10" fmla="*/ 3422 w 10875"/>
              <a:gd name="connsiteY10" fmla="*/ 9667 h 10000"/>
              <a:gd name="connsiteX11" fmla="*/ 4721 w 10875"/>
              <a:gd name="connsiteY11" fmla="*/ 9823 h 10000"/>
              <a:gd name="connsiteX12" fmla="*/ 4775 w 10875"/>
              <a:gd name="connsiteY12" fmla="*/ 9002 h 10000"/>
              <a:gd name="connsiteX13" fmla="*/ 5942 w 10875"/>
              <a:gd name="connsiteY13" fmla="*/ 8581 h 10000"/>
              <a:gd name="connsiteX14" fmla="*/ 9629 w 10875"/>
              <a:gd name="connsiteY14" fmla="*/ 8714 h 10000"/>
              <a:gd name="connsiteX15" fmla="*/ 9761 w 10875"/>
              <a:gd name="connsiteY15" fmla="*/ 4590 h 10000"/>
              <a:gd name="connsiteX16" fmla="*/ 9284 w 10875"/>
              <a:gd name="connsiteY16" fmla="*/ 4102 h 10000"/>
              <a:gd name="connsiteX17" fmla="*/ 8435 w 10875"/>
              <a:gd name="connsiteY17" fmla="*/ 3880 h 10000"/>
              <a:gd name="connsiteX18" fmla="*/ 9151 w 10875"/>
              <a:gd name="connsiteY18" fmla="*/ 2816 h 10000"/>
              <a:gd name="connsiteX19" fmla="*/ 9390 w 10875"/>
              <a:gd name="connsiteY19" fmla="*/ 0 h 10000"/>
              <a:gd name="connsiteX20" fmla="*/ 239 w 10875"/>
              <a:gd name="connsiteY20" fmla="*/ 0 h 10000"/>
              <a:gd name="connsiteX21" fmla="*/ 345 w 10875"/>
              <a:gd name="connsiteY21" fmla="*/ 3415 h 10000"/>
              <a:gd name="connsiteX0" fmla="*/ 345 w 10756"/>
              <a:gd name="connsiteY0" fmla="*/ 3415 h 10000"/>
              <a:gd name="connsiteX1" fmla="*/ 371 w 10756"/>
              <a:gd name="connsiteY1" fmla="*/ 4989 h 10000"/>
              <a:gd name="connsiteX2" fmla="*/ 1194 w 10756"/>
              <a:gd name="connsiteY2" fmla="*/ 5211 h 10000"/>
              <a:gd name="connsiteX3" fmla="*/ 1963 w 10756"/>
              <a:gd name="connsiteY3" fmla="*/ 5100 h 10000"/>
              <a:gd name="connsiteX4" fmla="*/ 1777 w 10756"/>
              <a:gd name="connsiteY4" fmla="*/ 6031 h 10000"/>
              <a:gd name="connsiteX5" fmla="*/ 1061 w 10756"/>
              <a:gd name="connsiteY5" fmla="*/ 6519 h 10000"/>
              <a:gd name="connsiteX6" fmla="*/ 265 w 10756"/>
              <a:gd name="connsiteY6" fmla="*/ 6341 h 10000"/>
              <a:gd name="connsiteX7" fmla="*/ 292 w 10756"/>
              <a:gd name="connsiteY7" fmla="*/ 8758 h 10000"/>
              <a:gd name="connsiteX8" fmla="*/ 3024 w 10756"/>
              <a:gd name="connsiteY8" fmla="*/ 8803 h 10000"/>
              <a:gd name="connsiteX9" fmla="*/ 3634 w 10756"/>
              <a:gd name="connsiteY9" fmla="*/ 9091 h 10000"/>
              <a:gd name="connsiteX10" fmla="*/ 3422 w 10756"/>
              <a:gd name="connsiteY10" fmla="*/ 9667 h 10000"/>
              <a:gd name="connsiteX11" fmla="*/ 4721 w 10756"/>
              <a:gd name="connsiteY11" fmla="*/ 9823 h 10000"/>
              <a:gd name="connsiteX12" fmla="*/ 4775 w 10756"/>
              <a:gd name="connsiteY12" fmla="*/ 9002 h 10000"/>
              <a:gd name="connsiteX13" fmla="*/ 5942 w 10756"/>
              <a:gd name="connsiteY13" fmla="*/ 8581 h 10000"/>
              <a:gd name="connsiteX14" fmla="*/ 9629 w 10756"/>
              <a:gd name="connsiteY14" fmla="*/ 8714 h 10000"/>
              <a:gd name="connsiteX15" fmla="*/ 9761 w 10756"/>
              <a:gd name="connsiteY15" fmla="*/ 4590 h 10000"/>
              <a:gd name="connsiteX16" fmla="*/ 9284 w 10756"/>
              <a:gd name="connsiteY16" fmla="*/ 4102 h 10000"/>
              <a:gd name="connsiteX17" fmla="*/ 8435 w 10756"/>
              <a:gd name="connsiteY17" fmla="*/ 3880 h 10000"/>
              <a:gd name="connsiteX18" fmla="*/ 9390 w 10756"/>
              <a:gd name="connsiteY18" fmla="*/ 0 h 10000"/>
              <a:gd name="connsiteX19" fmla="*/ 239 w 10756"/>
              <a:gd name="connsiteY19" fmla="*/ 0 h 10000"/>
              <a:gd name="connsiteX20" fmla="*/ 345 w 10756"/>
              <a:gd name="connsiteY20" fmla="*/ 3415 h 10000"/>
              <a:gd name="connsiteX0" fmla="*/ 345 w 10897"/>
              <a:gd name="connsiteY0" fmla="*/ 3415 h 10000"/>
              <a:gd name="connsiteX1" fmla="*/ 371 w 10897"/>
              <a:gd name="connsiteY1" fmla="*/ 4989 h 10000"/>
              <a:gd name="connsiteX2" fmla="*/ 1194 w 10897"/>
              <a:gd name="connsiteY2" fmla="*/ 5211 h 10000"/>
              <a:gd name="connsiteX3" fmla="*/ 1963 w 10897"/>
              <a:gd name="connsiteY3" fmla="*/ 5100 h 10000"/>
              <a:gd name="connsiteX4" fmla="*/ 1777 w 10897"/>
              <a:gd name="connsiteY4" fmla="*/ 6031 h 10000"/>
              <a:gd name="connsiteX5" fmla="*/ 1061 w 10897"/>
              <a:gd name="connsiteY5" fmla="*/ 6519 h 10000"/>
              <a:gd name="connsiteX6" fmla="*/ 265 w 10897"/>
              <a:gd name="connsiteY6" fmla="*/ 6341 h 10000"/>
              <a:gd name="connsiteX7" fmla="*/ 292 w 10897"/>
              <a:gd name="connsiteY7" fmla="*/ 8758 h 10000"/>
              <a:gd name="connsiteX8" fmla="*/ 3024 w 10897"/>
              <a:gd name="connsiteY8" fmla="*/ 8803 h 10000"/>
              <a:gd name="connsiteX9" fmla="*/ 3634 w 10897"/>
              <a:gd name="connsiteY9" fmla="*/ 9091 h 10000"/>
              <a:gd name="connsiteX10" fmla="*/ 3422 w 10897"/>
              <a:gd name="connsiteY10" fmla="*/ 9667 h 10000"/>
              <a:gd name="connsiteX11" fmla="*/ 4721 w 10897"/>
              <a:gd name="connsiteY11" fmla="*/ 9823 h 10000"/>
              <a:gd name="connsiteX12" fmla="*/ 4775 w 10897"/>
              <a:gd name="connsiteY12" fmla="*/ 9002 h 10000"/>
              <a:gd name="connsiteX13" fmla="*/ 5942 w 10897"/>
              <a:gd name="connsiteY13" fmla="*/ 8581 h 10000"/>
              <a:gd name="connsiteX14" fmla="*/ 9629 w 10897"/>
              <a:gd name="connsiteY14" fmla="*/ 8714 h 10000"/>
              <a:gd name="connsiteX15" fmla="*/ 9761 w 10897"/>
              <a:gd name="connsiteY15" fmla="*/ 4590 h 10000"/>
              <a:gd name="connsiteX16" fmla="*/ 9284 w 10897"/>
              <a:gd name="connsiteY16" fmla="*/ 4102 h 10000"/>
              <a:gd name="connsiteX17" fmla="*/ 9390 w 10897"/>
              <a:gd name="connsiteY17" fmla="*/ 0 h 10000"/>
              <a:gd name="connsiteX18" fmla="*/ 239 w 10897"/>
              <a:gd name="connsiteY18" fmla="*/ 0 h 10000"/>
              <a:gd name="connsiteX19" fmla="*/ 345 w 10897"/>
              <a:gd name="connsiteY19" fmla="*/ 3415 h 10000"/>
              <a:gd name="connsiteX0" fmla="*/ 345 w 10977"/>
              <a:gd name="connsiteY0" fmla="*/ 3415 h 10000"/>
              <a:gd name="connsiteX1" fmla="*/ 371 w 10977"/>
              <a:gd name="connsiteY1" fmla="*/ 4989 h 10000"/>
              <a:gd name="connsiteX2" fmla="*/ 1194 w 10977"/>
              <a:gd name="connsiteY2" fmla="*/ 5211 h 10000"/>
              <a:gd name="connsiteX3" fmla="*/ 1963 w 10977"/>
              <a:gd name="connsiteY3" fmla="*/ 5100 h 10000"/>
              <a:gd name="connsiteX4" fmla="*/ 1777 w 10977"/>
              <a:gd name="connsiteY4" fmla="*/ 6031 h 10000"/>
              <a:gd name="connsiteX5" fmla="*/ 1061 w 10977"/>
              <a:gd name="connsiteY5" fmla="*/ 6519 h 10000"/>
              <a:gd name="connsiteX6" fmla="*/ 265 w 10977"/>
              <a:gd name="connsiteY6" fmla="*/ 6341 h 10000"/>
              <a:gd name="connsiteX7" fmla="*/ 292 w 10977"/>
              <a:gd name="connsiteY7" fmla="*/ 8758 h 10000"/>
              <a:gd name="connsiteX8" fmla="*/ 3024 w 10977"/>
              <a:gd name="connsiteY8" fmla="*/ 8803 h 10000"/>
              <a:gd name="connsiteX9" fmla="*/ 3634 w 10977"/>
              <a:gd name="connsiteY9" fmla="*/ 9091 h 10000"/>
              <a:gd name="connsiteX10" fmla="*/ 3422 w 10977"/>
              <a:gd name="connsiteY10" fmla="*/ 9667 h 10000"/>
              <a:gd name="connsiteX11" fmla="*/ 4721 w 10977"/>
              <a:gd name="connsiteY11" fmla="*/ 9823 h 10000"/>
              <a:gd name="connsiteX12" fmla="*/ 4775 w 10977"/>
              <a:gd name="connsiteY12" fmla="*/ 9002 h 10000"/>
              <a:gd name="connsiteX13" fmla="*/ 5942 w 10977"/>
              <a:gd name="connsiteY13" fmla="*/ 8581 h 10000"/>
              <a:gd name="connsiteX14" fmla="*/ 9629 w 10977"/>
              <a:gd name="connsiteY14" fmla="*/ 8714 h 10000"/>
              <a:gd name="connsiteX15" fmla="*/ 9761 w 10977"/>
              <a:gd name="connsiteY15" fmla="*/ 4590 h 10000"/>
              <a:gd name="connsiteX16" fmla="*/ 9390 w 10977"/>
              <a:gd name="connsiteY16" fmla="*/ 0 h 10000"/>
              <a:gd name="connsiteX17" fmla="*/ 239 w 10977"/>
              <a:gd name="connsiteY17" fmla="*/ 0 h 10000"/>
              <a:gd name="connsiteX18" fmla="*/ 345 w 10977"/>
              <a:gd name="connsiteY18" fmla="*/ 3415 h 10000"/>
              <a:gd name="connsiteX0" fmla="*/ 345 w 10955"/>
              <a:gd name="connsiteY0" fmla="*/ 3415 h 10000"/>
              <a:gd name="connsiteX1" fmla="*/ 371 w 10955"/>
              <a:gd name="connsiteY1" fmla="*/ 4989 h 10000"/>
              <a:gd name="connsiteX2" fmla="*/ 1194 w 10955"/>
              <a:gd name="connsiteY2" fmla="*/ 5211 h 10000"/>
              <a:gd name="connsiteX3" fmla="*/ 1963 w 10955"/>
              <a:gd name="connsiteY3" fmla="*/ 5100 h 10000"/>
              <a:gd name="connsiteX4" fmla="*/ 1777 w 10955"/>
              <a:gd name="connsiteY4" fmla="*/ 6031 h 10000"/>
              <a:gd name="connsiteX5" fmla="*/ 1061 w 10955"/>
              <a:gd name="connsiteY5" fmla="*/ 6519 h 10000"/>
              <a:gd name="connsiteX6" fmla="*/ 265 w 10955"/>
              <a:gd name="connsiteY6" fmla="*/ 6341 h 10000"/>
              <a:gd name="connsiteX7" fmla="*/ 292 w 10955"/>
              <a:gd name="connsiteY7" fmla="*/ 8758 h 10000"/>
              <a:gd name="connsiteX8" fmla="*/ 3024 w 10955"/>
              <a:gd name="connsiteY8" fmla="*/ 8803 h 10000"/>
              <a:gd name="connsiteX9" fmla="*/ 3634 w 10955"/>
              <a:gd name="connsiteY9" fmla="*/ 9091 h 10000"/>
              <a:gd name="connsiteX10" fmla="*/ 3422 w 10955"/>
              <a:gd name="connsiteY10" fmla="*/ 9667 h 10000"/>
              <a:gd name="connsiteX11" fmla="*/ 4721 w 10955"/>
              <a:gd name="connsiteY11" fmla="*/ 9823 h 10000"/>
              <a:gd name="connsiteX12" fmla="*/ 4775 w 10955"/>
              <a:gd name="connsiteY12" fmla="*/ 9002 h 10000"/>
              <a:gd name="connsiteX13" fmla="*/ 5942 w 10955"/>
              <a:gd name="connsiteY13" fmla="*/ 8581 h 10000"/>
              <a:gd name="connsiteX14" fmla="*/ 9629 w 10955"/>
              <a:gd name="connsiteY14" fmla="*/ 8714 h 10000"/>
              <a:gd name="connsiteX15" fmla="*/ 9390 w 10955"/>
              <a:gd name="connsiteY15" fmla="*/ 0 h 10000"/>
              <a:gd name="connsiteX16" fmla="*/ 239 w 10955"/>
              <a:gd name="connsiteY16" fmla="*/ 0 h 10000"/>
              <a:gd name="connsiteX17" fmla="*/ 345 w 10955"/>
              <a:gd name="connsiteY17" fmla="*/ 3415 h 10000"/>
              <a:gd name="connsiteX0" fmla="*/ 345 w 9629"/>
              <a:gd name="connsiteY0" fmla="*/ 3415 h 10000"/>
              <a:gd name="connsiteX1" fmla="*/ 371 w 9629"/>
              <a:gd name="connsiteY1" fmla="*/ 4989 h 10000"/>
              <a:gd name="connsiteX2" fmla="*/ 1194 w 9629"/>
              <a:gd name="connsiteY2" fmla="*/ 5211 h 10000"/>
              <a:gd name="connsiteX3" fmla="*/ 1963 w 9629"/>
              <a:gd name="connsiteY3" fmla="*/ 5100 h 10000"/>
              <a:gd name="connsiteX4" fmla="*/ 1777 w 9629"/>
              <a:gd name="connsiteY4" fmla="*/ 6031 h 10000"/>
              <a:gd name="connsiteX5" fmla="*/ 1061 w 9629"/>
              <a:gd name="connsiteY5" fmla="*/ 6519 h 10000"/>
              <a:gd name="connsiteX6" fmla="*/ 265 w 9629"/>
              <a:gd name="connsiteY6" fmla="*/ 6341 h 10000"/>
              <a:gd name="connsiteX7" fmla="*/ 292 w 9629"/>
              <a:gd name="connsiteY7" fmla="*/ 8758 h 10000"/>
              <a:gd name="connsiteX8" fmla="*/ 3024 w 9629"/>
              <a:gd name="connsiteY8" fmla="*/ 8803 h 10000"/>
              <a:gd name="connsiteX9" fmla="*/ 3634 w 9629"/>
              <a:gd name="connsiteY9" fmla="*/ 9091 h 10000"/>
              <a:gd name="connsiteX10" fmla="*/ 3422 w 9629"/>
              <a:gd name="connsiteY10" fmla="*/ 9667 h 10000"/>
              <a:gd name="connsiteX11" fmla="*/ 4721 w 9629"/>
              <a:gd name="connsiteY11" fmla="*/ 9823 h 10000"/>
              <a:gd name="connsiteX12" fmla="*/ 4775 w 9629"/>
              <a:gd name="connsiteY12" fmla="*/ 9002 h 10000"/>
              <a:gd name="connsiteX13" fmla="*/ 5942 w 9629"/>
              <a:gd name="connsiteY13" fmla="*/ 8581 h 10000"/>
              <a:gd name="connsiteX14" fmla="*/ 9629 w 9629"/>
              <a:gd name="connsiteY14" fmla="*/ 8714 h 10000"/>
              <a:gd name="connsiteX15" fmla="*/ 9390 w 9629"/>
              <a:gd name="connsiteY15" fmla="*/ 0 h 10000"/>
              <a:gd name="connsiteX16" fmla="*/ 239 w 9629"/>
              <a:gd name="connsiteY16" fmla="*/ 0 h 10000"/>
              <a:gd name="connsiteX17" fmla="*/ 345 w 9629"/>
              <a:gd name="connsiteY17" fmla="*/ 3415 h 10000"/>
              <a:gd name="connsiteX0" fmla="*/ 358 w 10150"/>
              <a:gd name="connsiteY0" fmla="*/ 3415 h 10000"/>
              <a:gd name="connsiteX1" fmla="*/ 385 w 10150"/>
              <a:gd name="connsiteY1" fmla="*/ 4989 h 10000"/>
              <a:gd name="connsiteX2" fmla="*/ 1240 w 10150"/>
              <a:gd name="connsiteY2" fmla="*/ 5211 h 10000"/>
              <a:gd name="connsiteX3" fmla="*/ 2039 w 10150"/>
              <a:gd name="connsiteY3" fmla="*/ 5100 h 10000"/>
              <a:gd name="connsiteX4" fmla="*/ 1845 w 10150"/>
              <a:gd name="connsiteY4" fmla="*/ 6031 h 10000"/>
              <a:gd name="connsiteX5" fmla="*/ 1102 w 10150"/>
              <a:gd name="connsiteY5" fmla="*/ 6519 h 10000"/>
              <a:gd name="connsiteX6" fmla="*/ 275 w 10150"/>
              <a:gd name="connsiteY6" fmla="*/ 6341 h 10000"/>
              <a:gd name="connsiteX7" fmla="*/ 303 w 10150"/>
              <a:gd name="connsiteY7" fmla="*/ 8758 h 10000"/>
              <a:gd name="connsiteX8" fmla="*/ 3141 w 10150"/>
              <a:gd name="connsiteY8" fmla="*/ 8803 h 10000"/>
              <a:gd name="connsiteX9" fmla="*/ 3774 w 10150"/>
              <a:gd name="connsiteY9" fmla="*/ 9091 h 10000"/>
              <a:gd name="connsiteX10" fmla="*/ 3554 w 10150"/>
              <a:gd name="connsiteY10" fmla="*/ 9667 h 10000"/>
              <a:gd name="connsiteX11" fmla="*/ 4903 w 10150"/>
              <a:gd name="connsiteY11" fmla="*/ 9823 h 10000"/>
              <a:gd name="connsiteX12" fmla="*/ 4959 w 10150"/>
              <a:gd name="connsiteY12" fmla="*/ 9002 h 10000"/>
              <a:gd name="connsiteX13" fmla="*/ 6171 w 10150"/>
              <a:gd name="connsiteY13" fmla="*/ 8581 h 10000"/>
              <a:gd name="connsiteX14" fmla="*/ 10000 w 10150"/>
              <a:gd name="connsiteY14" fmla="*/ 8714 h 10000"/>
              <a:gd name="connsiteX15" fmla="*/ 10067 w 10150"/>
              <a:gd name="connsiteY15" fmla="*/ 0 h 10000"/>
              <a:gd name="connsiteX16" fmla="*/ 248 w 10150"/>
              <a:gd name="connsiteY16" fmla="*/ 0 h 10000"/>
              <a:gd name="connsiteX17" fmla="*/ 358 w 10150"/>
              <a:gd name="connsiteY17" fmla="*/ 3415 h 10000"/>
              <a:gd name="connsiteX0" fmla="*/ 358 w 10067"/>
              <a:gd name="connsiteY0" fmla="*/ 3415 h 10000"/>
              <a:gd name="connsiteX1" fmla="*/ 385 w 10067"/>
              <a:gd name="connsiteY1" fmla="*/ 4989 h 10000"/>
              <a:gd name="connsiteX2" fmla="*/ 1240 w 10067"/>
              <a:gd name="connsiteY2" fmla="*/ 5211 h 10000"/>
              <a:gd name="connsiteX3" fmla="*/ 2039 w 10067"/>
              <a:gd name="connsiteY3" fmla="*/ 5100 h 10000"/>
              <a:gd name="connsiteX4" fmla="*/ 1845 w 10067"/>
              <a:gd name="connsiteY4" fmla="*/ 6031 h 10000"/>
              <a:gd name="connsiteX5" fmla="*/ 1102 w 10067"/>
              <a:gd name="connsiteY5" fmla="*/ 6519 h 10000"/>
              <a:gd name="connsiteX6" fmla="*/ 275 w 10067"/>
              <a:gd name="connsiteY6" fmla="*/ 6341 h 10000"/>
              <a:gd name="connsiteX7" fmla="*/ 303 w 10067"/>
              <a:gd name="connsiteY7" fmla="*/ 8758 h 10000"/>
              <a:gd name="connsiteX8" fmla="*/ 3141 w 10067"/>
              <a:gd name="connsiteY8" fmla="*/ 8803 h 10000"/>
              <a:gd name="connsiteX9" fmla="*/ 3774 w 10067"/>
              <a:gd name="connsiteY9" fmla="*/ 9091 h 10000"/>
              <a:gd name="connsiteX10" fmla="*/ 3554 w 10067"/>
              <a:gd name="connsiteY10" fmla="*/ 9667 h 10000"/>
              <a:gd name="connsiteX11" fmla="*/ 4903 w 10067"/>
              <a:gd name="connsiteY11" fmla="*/ 9823 h 10000"/>
              <a:gd name="connsiteX12" fmla="*/ 4959 w 10067"/>
              <a:gd name="connsiteY12" fmla="*/ 9002 h 10000"/>
              <a:gd name="connsiteX13" fmla="*/ 6171 w 10067"/>
              <a:gd name="connsiteY13" fmla="*/ 8581 h 10000"/>
              <a:gd name="connsiteX14" fmla="*/ 10000 w 10067"/>
              <a:gd name="connsiteY14" fmla="*/ 8714 h 10000"/>
              <a:gd name="connsiteX15" fmla="*/ 10067 w 10067"/>
              <a:gd name="connsiteY15" fmla="*/ 0 h 10000"/>
              <a:gd name="connsiteX16" fmla="*/ 248 w 10067"/>
              <a:gd name="connsiteY16" fmla="*/ 0 h 10000"/>
              <a:gd name="connsiteX17" fmla="*/ 358 w 10067"/>
              <a:gd name="connsiteY17" fmla="*/ 3415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067" h="10000">
                <a:moveTo>
                  <a:pt x="358" y="3415"/>
                </a:moveTo>
                <a:cubicBezTo>
                  <a:pt x="220" y="4146"/>
                  <a:pt x="220" y="4723"/>
                  <a:pt x="385" y="4989"/>
                </a:cubicBezTo>
                <a:cubicBezTo>
                  <a:pt x="634" y="5366"/>
                  <a:pt x="992" y="5388"/>
                  <a:pt x="1240" y="5211"/>
                </a:cubicBezTo>
                <a:cubicBezTo>
                  <a:pt x="1625" y="4922"/>
                  <a:pt x="1874" y="4922"/>
                  <a:pt x="2039" y="5100"/>
                </a:cubicBezTo>
                <a:cubicBezTo>
                  <a:pt x="2232" y="5277"/>
                  <a:pt x="2094" y="5698"/>
                  <a:pt x="1845" y="6031"/>
                </a:cubicBezTo>
                <a:cubicBezTo>
                  <a:pt x="1597" y="6364"/>
                  <a:pt x="1322" y="6718"/>
                  <a:pt x="1102" y="6519"/>
                </a:cubicBezTo>
                <a:cubicBezTo>
                  <a:pt x="854" y="6319"/>
                  <a:pt x="551" y="6053"/>
                  <a:pt x="275" y="6341"/>
                </a:cubicBezTo>
                <a:cubicBezTo>
                  <a:pt x="0" y="6652"/>
                  <a:pt x="193" y="8514"/>
                  <a:pt x="303" y="8758"/>
                </a:cubicBezTo>
                <a:cubicBezTo>
                  <a:pt x="1790" y="8936"/>
                  <a:pt x="2810" y="8803"/>
                  <a:pt x="3141" y="8803"/>
                </a:cubicBezTo>
                <a:cubicBezTo>
                  <a:pt x="3499" y="8803"/>
                  <a:pt x="3774" y="8958"/>
                  <a:pt x="3774" y="9091"/>
                </a:cubicBezTo>
                <a:cubicBezTo>
                  <a:pt x="3774" y="9224"/>
                  <a:pt x="3361" y="9357"/>
                  <a:pt x="3554" y="9667"/>
                </a:cubicBezTo>
                <a:cubicBezTo>
                  <a:pt x="3774" y="9956"/>
                  <a:pt x="4463" y="10000"/>
                  <a:pt x="4903" y="9823"/>
                </a:cubicBezTo>
                <a:cubicBezTo>
                  <a:pt x="5344" y="9645"/>
                  <a:pt x="4959" y="9180"/>
                  <a:pt x="4959" y="9002"/>
                </a:cubicBezTo>
                <a:cubicBezTo>
                  <a:pt x="4959" y="8847"/>
                  <a:pt x="5399" y="8470"/>
                  <a:pt x="6171" y="8581"/>
                </a:cubicBezTo>
                <a:cubicBezTo>
                  <a:pt x="6942" y="8714"/>
                  <a:pt x="8347" y="8847"/>
                  <a:pt x="10000" y="8714"/>
                </a:cubicBezTo>
                <a:cubicBezTo>
                  <a:pt x="10022" y="5809"/>
                  <a:pt x="10045" y="2905"/>
                  <a:pt x="10067" y="0"/>
                </a:cubicBezTo>
                <a:lnTo>
                  <a:pt x="248" y="0"/>
                </a:lnTo>
                <a:cubicBezTo>
                  <a:pt x="551" y="798"/>
                  <a:pt x="495" y="2727"/>
                  <a:pt x="358" y="3415"/>
                </a:cubicBezTo>
                <a:close/>
              </a:path>
            </a:pathLst>
          </a:custGeom>
          <a:solidFill>
            <a:schemeClr val="accent1">
              <a:lumMod val="75000"/>
            </a:schemeClr>
          </a:solidFill>
          <a:ln w="31750" cap="flat" cmpd="sng">
            <a:solidFill>
              <a:schemeClr val="tx1">
                <a:alpha val="51000"/>
              </a:schemeClr>
            </a:solidFill>
            <a:prstDash val="solid"/>
            <a:miter lim="800000"/>
            <a:headEnd/>
            <a:tailEnd/>
          </a:ln>
          <a:effectLst>
            <a:outerShdw blurRad="50800" dist="38100" dir="2700000" algn="tl" rotWithShape="0">
              <a:prstClr val="black">
                <a:alpha val="40000"/>
              </a:prstClr>
            </a:outerShdw>
          </a:effectLst>
          <a:scene3d>
            <a:camera prst="orthographicFront"/>
            <a:lightRig rig="balanced" dir="t"/>
          </a:scene3d>
          <a:sp3d extrusionH="88900" contourW="25400">
            <a:bevelT w="101600" h="101600"/>
            <a:bevelB w="12700" h="88900"/>
            <a:extrusionClr>
              <a:schemeClr val="tx1"/>
            </a:extrusionClr>
          </a:sp3d>
        </p:spPr>
        <p:txBody>
          <a:bodyPr lIns="0" tIns="182880" rIns="182880"/>
          <a:lstStyle/>
          <a:p>
            <a:pPr algn="r" eaLnBrk="1" hangingPunct="1">
              <a:lnSpc>
                <a:spcPct val="85000"/>
              </a:lnSpc>
            </a:pPr>
            <a:r>
              <a:rPr lang="en-US" sz="3600" b="1" dirty="0">
                <a:solidFill>
                  <a:schemeClr val="bg1"/>
                </a:solidFill>
                <a:effectLst>
                  <a:outerShdw blurRad="38100" dist="38100" dir="2700000" algn="tl">
                    <a:srgbClr val="000000"/>
                  </a:outerShdw>
                </a:effectLst>
                <a:latin typeface="Arial Narrow" pitchFamily="34" charset="0"/>
                <a:ea typeface="ＭＳ Ｐゴシック" pitchFamily="-112" charset="-128"/>
                <a:cs typeface="Arial" charset="0"/>
              </a:rPr>
              <a:t>EFFECTIVE TEACHERS &amp; LEADERS</a:t>
            </a:r>
          </a:p>
          <a:p>
            <a:pPr algn="r" eaLnBrk="1" hangingPunct="1">
              <a:lnSpc>
                <a:spcPct val="85000"/>
              </a:lnSpc>
            </a:pPr>
            <a:endParaRPr lang="en-US" sz="3600" b="1" dirty="0">
              <a:solidFill>
                <a:schemeClr val="bg1"/>
              </a:solidFill>
              <a:effectLst>
                <a:outerShdw blurRad="38100" dist="38100" dir="2700000" algn="tl">
                  <a:srgbClr val="000000"/>
                </a:outerShdw>
              </a:effectLst>
              <a:latin typeface="Arial Narrow" pitchFamily="34" charset="0"/>
              <a:ea typeface="ＭＳ Ｐゴシック" pitchFamily="-112" charset="-128"/>
              <a:cs typeface="Arial" charset="0"/>
            </a:endParaRPr>
          </a:p>
        </p:txBody>
      </p:sp>
      <p:sp>
        <p:nvSpPr>
          <p:cNvPr id="18" name="Freeform 6"/>
          <p:cNvSpPr>
            <a:spLocks/>
          </p:cNvSpPr>
          <p:nvPr/>
        </p:nvSpPr>
        <p:spPr bwMode="auto">
          <a:xfrm>
            <a:off x="1626016" y="1600200"/>
            <a:ext cx="3638775" cy="2589876"/>
          </a:xfrm>
          <a:custGeom>
            <a:avLst/>
            <a:gdLst>
              <a:gd name="connsiteX0" fmla="*/ 2553 w 10000"/>
              <a:gd name="connsiteY0" fmla="*/ 9646 h 10000"/>
              <a:gd name="connsiteX1" fmla="*/ 2128 w 10000"/>
              <a:gd name="connsiteY1" fmla="*/ 8709 h 10000"/>
              <a:gd name="connsiteX2" fmla="*/ 3499 w 10000"/>
              <a:gd name="connsiteY2" fmla="*/ 8633 h 10000"/>
              <a:gd name="connsiteX3" fmla="*/ 3901 w 10000"/>
              <a:gd name="connsiteY3" fmla="*/ 9139 h 10000"/>
              <a:gd name="connsiteX4" fmla="*/ 3522 w 10000"/>
              <a:gd name="connsiteY4" fmla="*/ 9671 h 10000"/>
              <a:gd name="connsiteX5" fmla="*/ 3783 w 10000"/>
              <a:gd name="connsiteY5" fmla="*/ 9924 h 10000"/>
              <a:gd name="connsiteX6" fmla="*/ 8345 w 10000"/>
              <a:gd name="connsiteY6" fmla="*/ 10000 h 10000"/>
              <a:gd name="connsiteX7" fmla="*/ 8322 w 10000"/>
              <a:gd name="connsiteY7" fmla="*/ 7241 h 10000"/>
              <a:gd name="connsiteX8" fmla="*/ 9031 w 10000"/>
              <a:gd name="connsiteY8" fmla="*/ 7443 h 10000"/>
              <a:gd name="connsiteX9" fmla="*/ 9669 w 10000"/>
              <a:gd name="connsiteY9" fmla="*/ 6886 h 10000"/>
              <a:gd name="connsiteX10" fmla="*/ 9835 w 10000"/>
              <a:gd name="connsiteY10" fmla="*/ 5823 h 10000"/>
              <a:gd name="connsiteX11" fmla="*/ 9149 w 10000"/>
              <a:gd name="connsiteY11" fmla="*/ 5949 h 10000"/>
              <a:gd name="connsiteX12" fmla="*/ 8416 w 10000"/>
              <a:gd name="connsiteY12" fmla="*/ 5696 h 10000"/>
              <a:gd name="connsiteX13" fmla="*/ 8392 w 10000"/>
              <a:gd name="connsiteY13" fmla="*/ 3899 h 10000"/>
              <a:gd name="connsiteX14" fmla="*/ 8298 w 10000"/>
              <a:gd name="connsiteY14" fmla="*/ 0 h 10000"/>
              <a:gd name="connsiteX15" fmla="*/ 0 w 10000"/>
              <a:gd name="connsiteY15" fmla="*/ 0 h 10000"/>
              <a:gd name="connsiteX16" fmla="*/ 0 w 10000"/>
              <a:gd name="connsiteY16" fmla="*/ 2908 h 10000"/>
              <a:gd name="connsiteX17" fmla="*/ 0 w 10000"/>
              <a:gd name="connsiteY17" fmla="*/ 9873 h 10000"/>
              <a:gd name="connsiteX18" fmla="*/ 2553 w 10000"/>
              <a:gd name="connsiteY18" fmla="*/ 9646 h 10000"/>
              <a:gd name="connsiteX0" fmla="*/ 2553 w 10000"/>
              <a:gd name="connsiteY0" fmla="*/ 9646 h 10000"/>
              <a:gd name="connsiteX1" fmla="*/ 2128 w 10000"/>
              <a:gd name="connsiteY1" fmla="*/ 8709 h 10000"/>
              <a:gd name="connsiteX2" fmla="*/ 3499 w 10000"/>
              <a:gd name="connsiteY2" fmla="*/ 8633 h 10000"/>
              <a:gd name="connsiteX3" fmla="*/ 3901 w 10000"/>
              <a:gd name="connsiteY3" fmla="*/ 9139 h 10000"/>
              <a:gd name="connsiteX4" fmla="*/ 3522 w 10000"/>
              <a:gd name="connsiteY4" fmla="*/ 9671 h 10000"/>
              <a:gd name="connsiteX5" fmla="*/ 3783 w 10000"/>
              <a:gd name="connsiteY5" fmla="*/ 9924 h 10000"/>
              <a:gd name="connsiteX6" fmla="*/ 8345 w 10000"/>
              <a:gd name="connsiteY6" fmla="*/ 10000 h 10000"/>
              <a:gd name="connsiteX7" fmla="*/ 8322 w 10000"/>
              <a:gd name="connsiteY7" fmla="*/ 7241 h 10000"/>
              <a:gd name="connsiteX8" fmla="*/ 9031 w 10000"/>
              <a:gd name="connsiteY8" fmla="*/ 7443 h 10000"/>
              <a:gd name="connsiteX9" fmla="*/ 9669 w 10000"/>
              <a:gd name="connsiteY9" fmla="*/ 6886 h 10000"/>
              <a:gd name="connsiteX10" fmla="*/ 9835 w 10000"/>
              <a:gd name="connsiteY10" fmla="*/ 5823 h 10000"/>
              <a:gd name="connsiteX11" fmla="*/ 9149 w 10000"/>
              <a:gd name="connsiteY11" fmla="*/ 5949 h 10000"/>
              <a:gd name="connsiteX12" fmla="*/ 8416 w 10000"/>
              <a:gd name="connsiteY12" fmla="*/ 5696 h 10000"/>
              <a:gd name="connsiteX13" fmla="*/ 8392 w 10000"/>
              <a:gd name="connsiteY13" fmla="*/ 3899 h 10000"/>
              <a:gd name="connsiteX14" fmla="*/ 8298 w 10000"/>
              <a:gd name="connsiteY14" fmla="*/ 0 h 10000"/>
              <a:gd name="connsiteX15" fmla="*/ 0 w 10000"/>
              <a:gd name="connsiteY15" fmla="*/ 0 h 10000"/>
              <a:gd name="connsiteX16" fmla="*/ 0 w 10000"/>
              <a:gd name="connsiteY16" fmla="*/ 2908 h 10000"/>
              <a:gd name="connsiteX17" fmla="*/ 0 w 10000"/>
              <a:gd name="connsiteY17" fmla="*/ 3285 h 10000"/>
              <a:gd name="connsiteX18" fmla="*/ 0 w 10000"/>
              <a:gd name="connsiteY18" fmla="*/ 9873 h 10000"/>
              <a:gd name="connsiteX19" fmla="*/ 2553 w 10000"/>
              <a:gd name="connsiteY19" fmla="*/ 9646 h 10000"/>
              <a:gd name="connsiteX0" fmla="*/ 2570 w 10017"/>
              <a:gd name="connsiteY0" fmla="*/ 9646 h 10000"/>
              <a:gd name="connsiteX1" fmla="*/ 2145 w 10017"/>
              <a:gd name="connsiteY1" fmla="*/ 8709 h 10000"/>
              <a:gd name="connsiteX2" fmla="*/ 3516 w 10017"/>
              <a:gd name="connsiteY2" fmla="*/ 8633 h 10000"/>
              <a:gd name="connsiteX3" fmla="*/ 3918 w 10017"/>
              <a:gd name="connsiteY3" fmla="*/ 9139 h 10000"/>
              <a:gd name="connsiteX4" fmla="*/ 3539 w 10017"/>
              <a:gd name="connsiteY4" fmla="*/ 9671 h 10000"/>
              <a:gd name="connsiteX5" fmla="*/ 3800 w 10017"/>
              <a:gd name="connsiteY5" fmla="*/ 9924 h 10000"/>
              <a:gd name="connsiteX6" fmla="*/ 8362 w 10017"/>
              <a:gd name="connsiteY6" fmla="*/ 10000 h 10000"/>
              <a:gd name="connsiteX7" fmla="*/ 8339 w 10017"/>
              <a:gd name="connsiteY7" fmla="*/ 7241 h 10000"/>
              <a:gd name="connsiteX8" fmla="*/ 9048 w 10017"/>
              <a:gd name="connsiteY8" fmla="*/ 7443 h 10000"/>
              <a:gd name="connsiteX9" fmla="*/ 9686 w 10017"/>
              <a:gd name="connsiteY9" fmla="*/ 6886 h 10000"/>
              <a:gd name="connsiteX10" fmla="*/ 9852 w 10017"/>
              <a:gd name="connsiteY10" fmla="*/ 5823 h 10000"/>
              <a:gd name="connsiteX11" fmla="*/ 9166 w 10017"/>
              <a:gd name="connsiteY11" fmla="*/ 5949 h 10000"/>
              <a:gd name="connsiteX12" fmla="*/ 8433 w 10017"/>
              <a:gd name="connsiteY12" fmla="*/ 5696 h 10000"/>
              <a:gd name="connsiteX13" fmla="*/ 8409 w 10017"/>
              <a:gd name="connsiteY13" fmla="*/ 3899 h 10000"/>
              <a:gd name="connsiteX14" fmla="*/ 8315 w 10017"/>
              <a:gd name="connsiteY14" fmla="*/ 0 h 10000"/>
              <a:gd name="connsiteX15" fmla="*/ 17 w 10017"/>
              <a:gd name="connsiteY15" fmla="*/ 0 h 10000"/>
              <a:gd name="connsiteX16" fmla="*/ 17 w 10017"/>
              <a:gd name="connsiteY16" fmla="*/ 2908 h 10000"/>
              <a:gd name="connsiteX17" fmla="*/ 17 w 10017"/>
              <a:gd name="connsiteY17" fmla="*/ 3285 h 10000"/>
              <a:gd name="connsiteX18" fmla="*/ 0 w 10017"/>
              <a:gd name="connsiteY18" fmla="*/ 3986 h 10000"/>
              <a:gd name="connsiteX19" fmla="*/ 17 w 10017"/>
              <a:gd name="connsiteY19" fmla="*/ 9873 h 10000"/>
              <a:gd name="connsiteX20" fmla="*/ 2570 w 10017"/>
              <a:gd name="connsiteY20"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428 w 10428"/>
              <a:gd name="connsiteY17" fmla="*/ 3285 h 10000"/>
              <a:gd name="connsiteX18" fmla="*/ 411 w 10428"/>
              <a:gd name="connsiteY18" fmla="*/ 3986 h 10000"/>
              <a:gd name="connsiteX19" fmla="*/ 411 w 10428"/>
              <a:gd name="connsiteY19" fmla="*/ 4740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277 w 10428"/>
              <a:gd name="connsiteY17" fmla="*/ 2962 h 10000"/>
              <a:gd name="connsiteX18" fmla="*/ 411 w 10428"/>
              <a:gd name="connsiteY18" fmla="*/ 3986 h 10000"/>
              <a:gd name="connsiteX19" fmla="*/ 411 w 10428"/>
              <a:gd name="connsiteY19" fmla="*/ 4740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277 w 10428"/>
              <a:gd name="connsiteY17" fmla="*/ 2962 h 10000"/>
              <a:gd name="connsiteX18" fmla="*/ 1446 w 10428"/>
              <a:gd name="connsiteY18" fmla="*/ 4847 h 10000"/>
              <a:gd name="connsiteX19" fmla="*/ 411 w 10428"/>
              <a:gd name="connsiteY19" fmla="*/ 4740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277 w 10428"/>
              <a:gd name="connsiteY17" fmla="*/ 2962 h 10000"/>
              <a:gd name="connsiteX18" fmla="*/ 1446 w 10428"/>
              <a:gd name="connsiteY18" fmla="*/ 4847 h 10000"/>
              <a:gd name="connsiteX19" fmla="*/ 411 w 10428"/>
              <a:gd name="connsiteY19" fmla="*/ 4740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277 w 10428"/>
              <a:gd name="connsiteY17" fmla="*/ 2962 h 10000"/>
              <a:gd name="connsiteX18" fmla="*/ 1446 w 10428"/>
              <a:gd name="connsiteY18" fmla="*/ 4847 h 10000"/>
              <a:gd name="connsiteX19" fmla="*/ 411 w 10428"/>
              <a:gd name="connsiteY19" fmla="*/ 4740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277 w 10428"/>
              <a:gd name="connsiteY17" fmla="*/ 2962 h 10000"/>
              <a:gd name="connsiteX18" fmla="*/ 1446 w 10428"/>
              <a:gd name="connsiteY18" fmla="*/ 4847 h 10000"/>
              <a:gd name="connsiteX19" fmla="*/ 411 w 10428"/>
              <a:gd name="connsiteY19" fmla="*/ 4740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277 w 10428"/>
              <a:gd name="connsiteY17" fmla="*/ 2962 h 10000"/>
              <a:gd name="connsiteX18" fmla="*/ 1446 w 10428"/>
              <a:gd name="connsiteY18" fmla="*/ 5117 h 10000"/>
              <a:gd name="connsiteX19" fmla="*/ 411 w 10428"/>
              <a:gd name="connsiteY19" fmla="*/ 4740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446 w 10428"/>
              <a:gd name="connsiteY17" fmla="*/ 2693 h 10000"/>
              <a:gd name="connsiteX18" fmla="*/ 1446 w 10428"/>
              <a:gd name="connsiteY18" fmla="*/ 5117 h 10000"/>
              <a:gd name="connsiteX19" fmla="*/ 411 w 10428"/>
              <a:gd name="connsiteY19" fmla="*/ 4740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446 w 10428"/>
              <a:gd name="connsiteY17" fmla="*/ 2693 h 10000"/>
              <a:gd name="connsiteX18" fmla="*/ 1446 w 10428"/>
              <a:gd name="connsiteY18" fmla="*/ 5117 h 10000"/>
              <a:gd name="connsiteX19" fmla="*/ 411 w 10428"/>
              <a:gd name="connsiteY19" fmla="*/ 4740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446 w 10428"/>
              <a:gd name="connsiteY17" fmla="*/ 2693 h 10000"/>
              <a:gd name="connsiteX18" fmla="*/ 1446 w 10428"/>
              <a:gd name="connsiteY18" fmla="*/ 5117 h 10000"/>
              <a:gd name="connsiteX19" fmla="*/ 428 w 10428"/>
              <a:gd name="connsiteY19" fmla="*/ 4309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446 w 10428"/>
              <a:gd name="connsiteY17" fmla="*/ 2693 h 10000"/>
              <a:gd name="connsiteX18" fmla="*/ 1277 w 10428"/>
              <a:gd name="connsiteY18" fmla="*/ 4847 h 10000"/>
              <a:gd name="connsiteX19" fmla="*/ 428 w 10428"/>
              <a:gd name="connsiteY19" fmla="*/ 4309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446 w 10428"/>
              <a:gd name="connsiteY17" fmla="*/ 2693 h 10000"/>
              <a:gd name="connsiteX18" fmla="*/ 1277 w 10428"/>
              <a:gd name="connsiteY18" fmla="*/ 4847 h 10000"/>
              <a:gd name="connsiteX19" fmla="*/ 428 w 10428"/>
              <a:gd name="connsiteY19" fmla="*/ 4309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446 w 10428"/>
              <a:gd name="connsiteY17" fmla="*/ 2693 h 10000"/>
              <a:gd name="connsiteX18" fmla="*/ 1446 w 10428"/>
              <a:gd name="connsiteY18" fmla="*/ 4389 h 10000"/>
              <a:gd name="connsiteX19" fmla="*/ 1277 w 10428"/>
              <a:gd name="connsiteY19" fmla="*/ 4847 h 10000"/>
              <a:gd name="connsiteX20" fmla="*/ 428 w 10428"/>
              <a:gd name="connsiteY20" fmla="*/ 4309 h 10000"/>
              <a:gd name="connsiteX21" fmla="*/ 428 w 10428"/>
              <a:gd name="connsiteY21" fmla="*/ 9873 h 10000"/>
              <a:gd name="connsiteX22" fmla="*/ 2981 w 10428"/>
              <a:gd name="connsiteY22"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1446 w 10428"/>
              <a:gd name="connsiteY17" fmla="*/ 2693 h 10000"/>
              <a:gd name="connsiteX18" fmla="*/ 1616 w 10428"/>
              <a:gd name="connsiteY18" fmla="*/ 4578 h 10000"/>
              <a:gd name="connsiteX19" fmla="*/ 1277 w 10428"/>
              <a:gd name="connsiteY19" fmla="*/ 4847 h 10000"/>
              <a:gd name="connsiteX20" fmla="*/ 428 w 10428"/>
              <a:gd name="connsiteY20" fmla="*/ 4309 h 10000"/>
              <a:gd name="connsiteX21" fmla="*/ 428 w 10428"/>
              <a:gd name="connsiteY21" fmla="*/ 9873 h 10000"/>
              <a:gd name="connsiteX22" fmla="*/ 2981 w 10428"/>
              <a:gd name="connsiteY22"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903 w 10428"/>
              <a:gd name="connsiteY17" fmla="*/ 2747 h 10000"/>
              <a:gd name="connsiteX18" fmla="*/ 1446 w 10428"/>
              <a:gd name="connsiteY18" fmla="*/ 2693 h 10000"/>
              <a:gd name="connsiteX19" fmla="*/ 1616 w 10428"/>
              <a:gd name="connsiteY19" fmla="*/ 4578 h 10000"/>
              <a:gd name="connsiteX20" fmla="*/ 1277 w 10428"/>
              <a:gd name="connsiteY20" fmla="*/ 4847 h 10000"/>
              <a:gd name="connsiteX21" fmla="*/ 428 w 10428"/>
              <a:gd name="connsiteY21" fmla="*/ 4309 h 10000"/>
              <a:gd name="connsiteX22" fmla="*/ 428 w 10428"/>
              <a:gd name="connsiteY22" fmla="*/ 9873 h 10000"/>
              <a:gd name="connsiteX23" fmla="*/ 2981 w 10428"/>
              <a:gd name="connsiteY23"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903 w 10428"/>
              <a:gd name="connsiteY17" fmla="*/ 2747 h 10000"/>
              <a:gd name="connsiteX18" fmla="*/ 1446 w 10428"/>
              <a:gd name="connsiteY18" fmla="*/ 2693 h 10000"/>
              <a:gd name="connsiteX19" fmla="*/ 1616 w 10428"/>
              <a:gd name="connsiteY19" fmla="*/ 4578 h 10000"/>
              <a:gd name="connsiteX20" fmla="*/ 1277 w 10428"/>
              <a:gd name="connsiteY20" fmla="*/ 4847 h 10000"/>
              <a:gd name="connsiteX21" fmla="*/ 428 w 10428"/>
              <a:gd name="connsiteY21" fmla="*/ 4309 h 10000"/>
              <a:gd name="connsiteX22" fmla="*/ 428 w 10428"/>
              <a:gd name="connsiteY22" fmla="*/ 9873 h 10000"/>
              <a:gd name="connsiteX23" fmla="*/ 2981 w 10428"/>
              <a:gd name="connsiteY23"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937 w 10428"/>
              <a:gd name="connsiteY17" fmla="*/ 2424 h 10000"/>
              <a:gd name="connsiteX18" fmla="*/ 1446 w 10428"/>
              <a:gd name="connsiteY18" fmla="*/ 2693 h 10000"/>
              <a:gd name="connsiteX19" fmla="*/ 1616 w 10428"/>
              <a:gd name="connsiteY19" fmla="*/ 4578 h 10000"/>
              <a:gd name="connsiteX20" fmla="*/ 1277 w 10428"/>
              <a:gd name="connsiteY20" fmla="*/ 4847 h 10000"/>
              <a:gd name="connsiteX21" fmla="*/ 428 w 10428"/>
              <a:gd name="connsiteY21" fmla="*/ 4309 h 10000"/>
              <a:gd name="connsiteX22" fmla="*/ 428 w 10428"/>
              <a:gd name="connsiteY22" fmla="*/ 9873 h 10000"/>
              <a:gd name="connsiteX23" fmla="*/ 2981 w 10428"/>
              <a:gd name="connsiteY23"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937 w 10428"/>
              <a:gd name="connsiteY17" fmla="*/ 2424 h 10000"/>
              <a:gd name="connsiteX18" fmla="*/ 1277 w 10428"/>
              <a:gd name="connsiteY18" fmla="*/ 2424 h 10000"/>
              <a:gd name="connsiteX19" fmla="*/ 1616 w 10428"/>
              <a:gd name="connsiteY19" fmla="*/ 4578 h 10000"/>
              <a:gd name="connsiteX20" fmla="*/ 1277 w 10428"/>
              <a:gd name="connsiteY20" fmla="*/ 4847 h 10000"/>
              <a:gd name="connsiteX21" fmla="*/ 428 w 10428"/>
              <a:gd name="connsiteY21" fmla="*/ 4309 h 10000"/>
              <a:gd name="connsiteX22" fmla="*/ 428 w 10428"/>
              <a:gd name="connsiteY22" fmla="*/ 9873 h 10000"/>
              <a:gd name="connsiteX23" fmla="*/ 2981 w 10428"/>
              <a:gd name="connsiteY23"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937 w 10428"/>
              <a:gd name="connsiteY17" fmla="*/ 2424 h 10000"/>
              <a:gd name="connsiteX18" fmla="*/ 1277 w 10428"/>
              <a:gd name="connsiteY18" fmla="*/ 2424 h 10000"/>
              <a:gd name="connsiteX19" fmla="*/ 1616 w 10428"/>
              <a:gd name="connsiteY19" fmla="*/ 4578 h 10000"/>
              <a:gd name="connsiteX20" fmla="*/ 1107 w 10428"/>
              <a:gd name="connsiteY20" fmla="*/ 4578 h 10000"/>
              <a:gd name="connsiteX21" fmla="*/ 428 w 10428"/>
              <a:gd name="connsiteY21" fmla="*/ 4309 h 10000"/>
              <a:gd name="connsiteX22" fmla="*/ 428 w 10428"/>
              <a:gd name="connsiteY22" fmla="*/ 9873 h 10000"/>
              <a:gd name="connsiteX23" fmla="*/ 2981 w 10428"/>
              <a:gd name="connsiteY23"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937 w 10428"/>
              <a:gd name="connsiteY17" fmla="*/ 2424 h 10000"/>
              <a:gd name="connsiteX18" fmla="*/ 1277 w 10428"/>
              <a:gd name="connsiteY18" fmla="*/ 2424 h 10000"/>
              <a:gd name="connsiteX19" fmla="*/ 1616 w 10428"/>
              <a:gd name="connsiteY19" fmla="*/ 4578 h 10000"/>
              <a:gd name="connsiteX20" fmla="*/ 428 w 10428"/>
              <a:gd name="connsiteY20" fmla="*/ 4309 h 10000"/>
              <a:gd name="connsiteX21" fmla="*/ 428 w 10428"/>
              <a:gd name="connsiteY21" fmla="*/ 9873 h 10000"/>
              <a:gd name="connsiteX22" fmla="*/ 2981 w 10428"/>
              <a:gd name="connsiteY22"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937 w 10428"/>
              <a:gd name="connsiteY17" fmla="*/ 2424 h 10000"/>
              <a:gd name="connsiteX18" fmla="*/ 1616 w 10428"/>
              <a:gd name="connsiteY18" fmla="*/ 4578 h 10000"/>
              <a:gd name="connsiteX19" fmla="*/ 428 w 10428"/>
              <a:gd name="connsiteY19" fmla="*/ 4309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937 w 10428"/>
              <a:gd name="connsiteY17" fmla="*/ 2424 h 10000"/>
              <a:gd name="connsiteX18" fmla="*/ 1117 w 10428"/>
              <a:gd name="connsiteY18" fmla="*/ 2794 h 10000"/>
              <a:gd name="connsiteX19" fmla="*/ 1616 w 10428"/>
              <a:gd name="connsiteY19" fmla="*/ 4578 h 10000"/>
              <a:gd name="connsiteX20" fmla="*/ 428 w 10428"/>
              <a:gd name="connsiteY20" fmla="*/ 4309 h 10000"/>
              <a:gd name="connsiteX21" fmla="*/ 428 w 10428"/>
              <a:gd name="connsiteY21" fmla="*/ 9873 h 10000"/>
              <a:gd name="connsiteX22" fmla="*/ 2981 w 10428"/>
              <a:gd name="connsiteY22"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2908 h 10000"/>
              <a:gd name="connsiteX17" fmla="*/ 937 w 10428"/>
              <a:gd name="connsiteY17" fmla="*/ 2424 h 10000"/>
              <a:gd name="connsiteX18" fmla="*/ 1446 w 10428"/>
              <a:gd name="connsiteY18" fmla="*/ 2693 h 10000"/>
              <a:gd name="connsiteX19" fmla="*/ 1616 w 10428"/>
              <a:gd name="connsiteY19" fmla="*/ 4578 h 10000"/>
              <a:gd name="connsiteX20" fmla="*/ 428 w 10428"/>
              <a:gd name="connsiteY20" fmla="*/ 4309 h 10000"/>
              <a:gd name="connsiteX21" fmla="*/ 428 w 10428"/>
              <a:gd name="connsiteY21" fmla="*/ 9873 h 10000"/>
              <a:gd name="connsiteX22" fmla="*/ 2981 w 10428"/>
              <a:gd name="connsiteY22"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937 w 10428"/>
              <a:gd name="connsiteY16" fmla="*/ 2424 h 10000"/>
              <a:gd name="connsiteX17" fmla="*/ 1446 w 10428"/>
              <a:gd name="connsiteY17" fmla="*/ 2693 h 10000"/>
              <a:gd name="connsiteX18" fmla="*/ 1616 w 10428"/>
              <a:gd name="connsiteY18" fmla="*/ 4578 h 10000"/>
              <a:gd name="connsiteX19" fmla="*/ 428 w 10428"/>
              <a:gd name="connsiteY19" fmla="*/ 4309 h 10000"/>
              <a:gd name="connsiteX20" fmla="*/ 428 w 10428"/>
              <a:gd name="connsiteY20" fmla="*/ 9873 h 10000"/>
              <a:gd name="connsiteX21" fmla="*/ 2981 w 10428"/>
              <a:gd name="connsiteY21"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1446 w 10428"/>
              <a:gd name="connsiteY16" fmla="*/ 2693 h 10000"/>
              <a:gd name="connsiteX17" fmla="*/ 1616 w 10428"/>
              <a:gd name="connsiteY17" fmla="*/ 4578 h 10000"/>
              <a:gd name="connsiteX18" fmla="*/ 428 w 10428"/>
              <a:gd name="connsiteY18" fmla="*/ 4309 h 10000"/>
              <a:gd name="connsiteX19" fmla="*/ 428 w 10428"/>
              <a:gd name="connsiteY19" fmla="*/ 9873 h 10000"/>
              <a:gd name="connsiteX20" fmla="*/ 2981 w 10428"/>
              <a:gd name="connsiteY20"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1616 w 10428"/>
              <a:gd name="connsiteY16" fmla="*/ 4578 h 10000"/>
              <a:gd name="connsiteX17" fmla="*/ 428 w 10428"/>
              <a:gd name="connsiteY17" fmla="*/ 4309 h 10000"/>
              <a:gd name="connsiteX18" fmla="*/ 428 w 10428"/>
              <a:gd name="connsiteY18" fmla="*/ 9873 h 10000"/>
              <a:gd name="connsiteX19" fmla="*/ 2981 w 10428"/>
              <a:gd name="connsiteY19" fmla="*/ 9646 h 10000"/>
              <a:gd name="connsiteX0" fmla="*/ 2981 w 10428"/>
              <a:gd name="connsiteY0" fmla="*/ 9646 h 10000"/>
              <a:gd name="connsiteX1" fmla="*/ 2556 w 10428"/>
              <a:gd name="connsiteY1" fmla="*/ 8709 h 10000"/>
              <a:gd name="connsiteX2" fmla="*/ 3927 w 10428"/>
              <a:gd name="connsiteY2" fmla="*/ 8633 h 10000"/>
              <a:gd name="connsiteX3" fmla="*/ 4329 w 10428"/>
              <a:gd name="connsiteY3" fmla="*/ 9139 h 10000"/>
              <a:gd name="connsiteX4" fmla="*/ 3950 w 10428"/>
              <a:gd name="connsiteY4" fmla="*/ 9671 h 10000"/>
              <a:gd name="connsiteX5" fmla="*/ 4211 w 10428"/>
              <a:gd name="connsiteY5" fmla="*/ 9924 h 10000"/>
              <a:gd name="connsiteX6" fmla="*/ 8773 w 10428"/>
              <a:gd name="connsiteY6" fmla="*/ 10000 h 10000"/>
              <a:gd name="connsiteX7" fmla="*/ 8750 w 10428"/>
              <a:gd name="connsiteY7" fmla="*/ 7241 h 10000"/>
              <a:gd name="connsiteX8" fmla="*/ 9459 w 10428"/>
              <a:gd name="connsiteY8" fmla="*/ 7443 h 10000"/>
              <a:gd name="connsiteX9" fmla="*/ 10097 w 10428"/>
              <a:gd name="connsiteY9" fmla="*/ 6886 h 10000"/>
              <a:gd name="connsiteX10" fmla="*/ 10263 w 10428"/>
              <a:gd name="connsiteY10" fmla="*/ 5823 h 10000"/>
              <a:gd name="connsiteX11" fmla="*/ 9577 w 10428"/>
              <a:gd name="connsiteY11" fmla="*/ 5949 h 10000"/>
              <a:gd name="connsiteX12" fmla="*/ 8844 w 10428"/>
              <a:gd name="connsiteY12" fmla="*/ 5696 h 10000"/>
              <a:gd name="connsiteX13" fmla="*/ 8820 w 10428"/>
              <a:gd name="connsiteY13" fmla="*/ 3899 h 10000"/>
              <a:gd name="connsiteX14" fmla="*/ 8726 w 10428"/>
              <a:gd name="connsiteY14" fmla="*/ 0 h 10000"/>
              <a:gd name="connsiteX15" fmla="*/ 428 w 10428"/>
              <a:gd name="connsiteY15" fmla="*/ 0 h 10000"/>
              <a:gd name="connsiteX16" fmla="*/ 428 w 10428"/>
              <a:gd name="connsiteY16" fmla="*/ 4309 h 10000"/>
              <a:gd name="connsiteX17" fmla="*/ 428 w 10428"/>
              <a:gd name="connsiteY17" fmla="*/ 9873 h 10000"/>
              <a:gd name="connsiteX18" fmla="*/ 2981 w 10428"/>
              <a:gd name="connsiteY18" fmla="*/ 9646 h 10000"/>
              <a:gd name="connsiteX0" fmla="*/ 2553 w 10000"/>
              <a:gd name="connsiteY0" fmla="*/ 9646 h 10000"/>
              <a:gd name="connsiteX1" fmla="*/ 2128 w 10000"/>
              <a:gd name="connsiteY1" fmla="*/ 8709 h 10000"/>
              <a:gd name="connsiteX2" fmla="*/ 3499 w 10000"/>
              <a:gd name="connsiteY2" fmla="*/ 8633 h 10000"/>
              <a:gd name="connsiteX3" fmla="*/ 3901 w 10000"/>
              <a:gd name="connsiteY3" fmla="*/ 9139 h 10000"/>
              <a:gd name="connsiteX4" fmla="*/ 3522 w 10000"/>
              <a:gd name="connsiteY4" fmla="*/ 9671 h 10000"/>
              <a:gd name="connsiteX5" fmla="*/ 3783 w 10000"/>
              <a:gd name="connsiteY5" fmla="*/ 9924 h 10000"/>
              <a:gd name="connsiteX6" fmla="*/ 8345 w 10000"/>
              <a:gd name="connsiteY6" fmla="*/ 10000 h 10000"/>
              <a:gd name="connsiteX7" fmla="*/ 8322 w 10000"/>
              <a:gd name="connsiteY7" fmla="*/ 7241 h 10000"/>
              <a:gd name="connsiteX8" fmla="*/ 9031 w 10000"/>
              <a:gd name="connsiteY8" fmla="*/ 7443 h 10000"/>
              <a:gd name="connsiteX9" fmla="*/ 9669 w 10000"/>
              <a:gd name="connsiteY9" fmla="*/ 6886 h 10000"/>
              <a:gd name="connsiteX10" fmla="*/ 9835 w 10000"/>
              <a:gd name="connsiteY10" fmla="*/ 5823 h 10000"/>
              <a:gd name="connsiteX11" fmla="*/ 9149 w 10000"/>
              <a:gd name="connsiteY11" fmla="*/ 5949 h 10000"/>
              <a:gd name="connsiteX12" fmla="*/ 8416 w 10000"/>
              <a:gd name="connsiteY12" fmla="*/ 5696 h 10000"/>
              <a:gd name="connsiteX13" fmla="*/ 8392 w 10000"/>
              <a:gd name="connsiteY13" fmla="*/ 3899 h 10000"/>
              <a:gd name="connsiteX14" fmla="*/ 8298 w 10000"/>
              <a:gd name="connsiteY14" fmla="*/ 0 h 10000"/>
              <a:gd name="connsiteX15" fmla="*/ 0 w 10000"/>
              <a:gd name="connsiteY15" fmla="*/ 0 h 10000"/>
              <a:gd name="connsiteX16" fmla="*/ 0 w 10000"/>
              <a:gd name="connsiteY16" fmla="*/ 9873 h 10000"/>
              <a:gd name="connsiteX17" fmla="*/ 2553 w 10000"/>
              <a:gd name="connsiteY17" fmla="*/ 964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000" h="10000">
                <a:moveTo>
                  <a:pt x="2553" y="9646"/>
                </a:moveTo>
                <a:cubicBezTo>
                  <a:pt x="2813" y="9241"/>
                  <a:pt x="1962" y="9114"/>
                  <a:pt x="2128" y="8709"/>
                </a:cubicBezTo>
                <a:cubicBezTo>
                  <a:pt x="2293" y="8304"/>
                  <a:pt x="3191" y="8608"/>
                  <a:pt x="3499" y="8633"/>
                </a:cubicBezTo>
                <a:cubicBezTo>
                  <a:pt x="3924" y="8684"/>
                  <a:pt x="3995" y="8987"/>
                  <a:pt x="3901" y="9139"/>
                </a:cubicBezTo>
                <a:cubicBezTo>
                  <a:pt x="3806" y="9316"/>
                  <a:pt x="3475" y="9468"/>
                  <a:pt x="3522" y="9671"/>
                </a:cubicBezTo>
                <a:cubicBezTo>
                  <a:pt x="3546" y="9873"/>
                  <a:pt x="3617" y="9949"/>
                  <a:pt x="3783" y="9924"/>
                </a:cubicBezTo>
                <a:cubicBezTo>
                  <a:pt x="3924" y="9899"/>
                  <a:pt x="5366" y="9342"/>
                  <a:pt x="8345" y="10000"/>
                </a:cubicBezTo>
                <a:cubicBezTo>
                  <a:pt x="8251" y="9722"/>
                  <a:pt x="8085" y="7595"/>
                  <a:pt x="8322" y="7241"/>
                </a:cubicBezTo>
                <a:cubicBezTo>
                  <a:pt x="8558" y="6911"/>
                  <a:pt x="8818" y="7215"/>
                  <a:pt x="9031" y="7443"/>
                </a:cubicBezTo>
                <a:cubicBezTo>
                  <a:pt x="9220" y="7671"/>
                  <a:pt x="9456" y="7266"/>
                  <a:pt x="9669" y="6886"/>
                </a:cubicBezTo>
                <a:cubicBezTo>
                  <a:pt x="9882" y="6506"/>
                  <a:pt x="10000" y="6025"/>
                  <a:pt x="9835" y="5823"/>
                </a:cubicBezTo>
                <a:cubicBezTo>
                  <a:pt x="9693" y="5620"/>
                  <a:pt x="9480" y="5620"/>
                  <a:pt x="9149" y="5949"/>
                </a:cubicBezTo>
                <a:cubicBezTo>
                  <a:pt x="8936" y="6152"/>
                  <a:pt x="8629" y="6127"/>
                  <a:pt x="8416" y="5696"/>
                </a:cubicBezTo>
                <a:cubicBezTo>
                  <a:pt x="8274" y="5392"/>
                  <a:pt x="8274" y="4734"/>
                  <a:pt x="8392" y="3899"/>
                </a:cubicBezTo>
                <a:cubicBezTo>
                  <a:pt x="8511" y="3114"/>
                  <a:pt x="8558" y="911"/>
                  <a:pt x="8298" y="0"/>
                </a:cubicBezTo>
                <a:lnTo>
                  <a:pt x="0" y="0"/>
                </a:lnTo>
                <a:lnTo>
                  <a:pt x="0" y="9873"/>
                </a:lnTo>
                <a:cubicBezTo>
                  <a:pt x="1064" y="9595"/>
                  <a:pt x="2364" y="9924"/>
                  <a:pt x="2553" y="9646"/>
                </a:cubicBezTo>
                <a:close/>
              </a:path>
            </a:pathLst>
          </a:custGeom>
          <a:solidFill>
            <a:schemeClr val="accent1">
              <a:lumMod val="75000"/>
            </a:schemeClr>
          </a:solidFill>
          <a:ln w="31750" cap="flat" cmpd="sng">
            <a:solidFill>
              <a:schemeClr val="tx1">
                <a:alpha val="51000"/>
              </a:schemeClr>
            </a:solidFill>
            <a:prstDash val="solid"/>
            <a:miter lim="800000"/>
            <a:headEnd/>
            <a:tailEnd/>
          </a:ln>
          <a:effectLst>
            <a:outerShdw blurRad="50800" dist="38100" dir="2700000" algn="tl" rotWithShape="0">
              <a:prstClr val="black">
                <a:alpha val="40000"/>
              </a:prstClr>
            </a:outerShdw>
          </a:effectLst>
          <a:scene3d>
            <a:camera prst="orthographicFront"/>
            <a:lightRig rig="balanced" dir="t"/>
          </a:scene3d>
          <a:sp3d extrusionH="88900" contourW="25400">
            <a:bevelT w="101600" h="101600"/>
            <a:bevelB w="12700" h="88900"/>
            <a:extrusionClr>
              <a:schemeClr val="tx1"/>
            </a:extrusionClr>
          </a:sp3d>
        </p:spPr>
        <p:txBody>
          <a:bodyPr lIns="182880" tIns="182880" rIns="457200" bIns="0"/>
          <a:lstStyle/>
          <a:p>
            <a:pPr eaLnBrk="1" hangingPunct="1">
              <a:lnSpc>
                <a:spcPct val="85000"/>
              </a:lnSpc>
            </a:pPr>
            <a:r>
              <a:rPr lang="en-US" sz="3600" b="1" dirty="0">
                <a:solidFill>
                  <a:schemeClr val="bg1"/>
                </a:solidFill>
                <a:effectLst>
                  <a:outerShdw blurRad="38100" dist="38100" dir="2700000" algn="tl">
                    <a:srgbClr val="000000"/>
                  </a:outerShdw>
                </a:effectLst>
                <a:latin typeface="Arial Narrow" pitchFamily="34" charset="0"/>
                <a:ea typeface="ＭＳ Ｐゴシック" pitchFamily="-112" charset="-128"/>
                <a:cs typeface="Arial" charset="0"/>
              </a:rPr>
              <a:t>STANDARDS &amp; ASSESSMENTS</a:t>
            </a:r>
          </a:p>
          <a:p>
            <a:pPr eaLnBrk="1" hangingPunct="1">
              <a:lnSpc>
                <a:spcPct val="85000"/>
              </a:lnSpc>
            </a:pPr>
            <a:endParaRPr lang="en-US" sz="3600" b="1" dirty="0">
              <a:solidFill>
                <a:schemeClr val="bg1"/>
              </a:solidFill>
              <a:effectLst>
                <a:outerShdw blurRad="38100" dist="38100" dir="2700000" algn="tl">
                  <a:srgbClr val="000000"/>
                </a:outerShdw>
              </a:effectLst>
              <a:latin typeface="Arial Narrow" pitchFamily="34" charset="0"/>
              <a:ea typeface="ＭＳ Ｐゴシック" pitchFamily="-112" charset="-128"/>
              <a:cs typeface="Arial" charset="0"/>
            </a:endParaRPr>
          </a:p>
        </p:txBody>
      </p:sp>
      <p:sp>
        <p:nvSpPr>
          <p:cNvPr id="9" name="Slide Number Placeholder 2"/>
          <p:cNvSpPr txBox="1">
            <a:spLocks noGrp="1"/>
          </p:cNvSpPr>
          <p:nvPr/>
        </p:nvSpPr>
        <p:spPr>
          <a:xfrm>
            <a:off x="8686800" y="6400800"/>
            <a:ext cx="457200" cy="457200"/>
          </a:xfrm>
          <a:prstGeom prst="rect">
            <a:avLst/>
          </a:prstGeom>
          <a:noFill/>
        </p:spPr>
        <p:txBody>
          <a:bodyPr lIns="0" tIns="0" rIns="0" bIns="0" anchor="ctr" anchorCtr="1"/>
          <a:lstStyle/>
          <a:p>
            <a:pPr algn="r" eaLnBrk="1" hangingPunct="1"/>
            <a:fld id="{EEE93206-9777-47D6-99FE-A7DBA8C5674F}" type="slidenum">
              <a:rPr lang="en-US" sz="1000" b="1">
                <a:solidFill>
                  <a:srgbClr val="31859C"/>
                </a:solidFill>
                <a:latin typeface="Arial" charset="0"/>
                <a:ea typeface="ＭＳ Ｐゴシック" pitchFamily="-112" charset="-128"/>
                <a:cs typeface="Arial" charset="0"/>
              </a:rPr>
              <a:pPr algn="r" eaLnBrk="1" hangingPunct="1"/>
              <a:t>19</a:t>
            </a:fld>
            <a:endParaRPr lang="en-US" sz="1000" b="1" dirty="0">
              <a:solidFill>
                <a:srgbClr val="31859C"/>
              </a:solidFill>
              <a:latin typeface="Arial" charset="0"/>
              <a:ea typeface="ＭＳ Ｐゴシック" pitchFamily="-112" charset="-128"/>
              <a:cs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1000" fill="hold"/>
                                        <p:tgtEl>
                                          <p:spTgt spid="20"/>
                                        </p:tgtEl>
                                        <p:attrNameLst>
                                          <p:attrName>ppt_w</p:attrName>
                                        </p:attrNameLst>
                                      </p:cBhvr>
                                      <p:tavLst>
                                        <p:tav tm="0">
                                          <p:val>
                                            <p:fltVal val="0"/>
                                          </p:val>
                                        </p:tav>
                                        <p:tav tm="100000">
                                          <p:val>
                                            <p:strVal val="#ppt_w"/>
                                          </p:val>
                                        </p:tav>
                                      </p:tavLst>
                                    </p:anim>
                                    <p:anim calcmode="lin" valueType="num">
                                      <p:cBhvr>
                                        <p:cTn id="16" dur="1000" fill="hold"/>
                                        <p:tgtEl>
                                          <p:spTgt spid="20"/>
                                        </p:tgtEl>
                                        <p:attrNameLst>
                                          <p:attrName>ppt_h</p:attrName>
                                        </p:attrNameLst>
                                      </p:cBhvr>
                                      <p:tavLst>
                                        <p:tav tm="0">
                                          <p:val>
                                            <p:fltVal val="0"/>
                                          </p:val>
                                        </p:tav>
                                        <p:tav tm="100000">
                                          <p:val>
                                            <p:strVal val="#ppt_h"/>
                                          </p:val>
                                        </p:tav>
                                      </p:tavLst>
                                    </p:anim>
                                    <p:anim calcmode="lin" valueType="num">
                                      <p:cBhvr>
                                        <p:cTn id="1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1000" fill="hold"/>
                                        <p:tgtEl>
                                          <p:spTgt spid="21"/>
                                        </p:tgtEl>
                                        <p:attrNameLst>
                                          <p:attrName>ppt_w</p:attrName>
                                        </p:attrNameLst>
                                      </p:cBhvr>
                                      <p:tavLst>
                                        <p:tav tm="0">
                                          <p:val>
                                            <p:fltVal val="0"/>
                                          </p:val>
                                        </p:tav>
                                        <p:tav tm="100000">
                                          <p:val>
                                            <p:strVal val="#ppt_w"/>
                                          </p:val>
                                        </p:tav>
                                      </p:tavLst>
                                    </p:anim>
                                    <p:anim calcmode="lin" valueType="num">
                                      <p:cBhvr>
                                        <p:cTn id="32" dur="1000" fill="hold"/>
                                        <p:tgtEl>
                                          <p:spTgt spid="21"/>
                                        </p:tgtEl>
                                        <p:attrNameLst>
                                          <p:attrName>ppt_h</p:attrName>
                                        </p:attrNameLst>
                                      </p:cBhvr>
                                      <p:tavLst>
                                        <p:tav tm="0">
                                          <p:val>
                                            <p:fltVal val="0"/>
                                          </p:val>
                                        </p:tav>
                                        <p:tav tm="100000">
                                          <p:val>
                                            <p:strVal val="#ppt_h"/>
                                          </p:val>
                                        </p:tav>
                                      </p:tavLst>
                                    </p:anim>
                                    <p:anim calcmode="lin" valueType="num">
                                      <p:cBhvr>
                                        <p:cTn id="33"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blogs.ubc.ca/missionfitpossible/files/2009/12/time-flies-clock-10-11-2006.gif"/>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3"/>
          <p:cNvSpPr txBox="1">
            <a:spLocks noChangeArrowheads="1"/>
          </p:cNvSpPr>
          <p:nvPr/>
        </p:nvSpPr>
        <p:spPr>
          <a:xfrm>
            <a:off x="457200" y="457200"/>
            <a:ext cx="4876800" cy="3886200"/>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tabLst/>
              <a:defRPr/>
            </a:pPr>
            <a:r>
              <a:rPr kumimoji="0" lang="en-US" sz="3200" b="1" i="0" u="none" strike="noStrike" kern="1200" cap="none" spc="0" normalizeH="0" baseline="0" noProof="0" dirty="0" smtClean="0">
                <a:ln>
                  <a:noFill/>
                </a:ln>
                <a:effectLst/>
                <a:uLnTx/>
                <a:uFillTx/>
                <a:latin typeface="Arial" pitchFamily="34" charset="0"/>
                <a:cs typeface="Arial" pitchFamily="34" charset="0"/>
              </a:rPr>
              <a:t>	</a:t>
            </a:r>
            <a:endParaRPr kumimoji="0" lang="en-US" sz="3200" b="1" i="0" u="none" strike="noStrike" kern="1200" cap="none" spc="0" normalizeH="0" baseline="0" noProof="0" dirty="0">
              <a:ln>
                <a:noFill/>
              </a:ln>
              <a:effectLst/>
              <a:uLnTx/>
              <a:uFillTx/>
              <a:latin typeface="Arial" pitchFamily="34" charset="0"/>
              <a:cs typeface="Arial" pitchFamily="34" charset="0"/>
            </a:endParaRPr>
          </a:p>
        </p:txBody>
      </p:sp>
      <p:sp>
        <p:nvSpPr>
          <p:cNvPr id="4" name="Rectangle 3"/>
          <p:cNvSpPr/>
          <p:nvPr/>
        </p:nvSpPr>
        <p:spPr>
          <a:xfrm>
            <a:off x="228600" y="476845"/>
            <a:ext cx="8458200" cy="5847755"/>
          </a:xfrm>
          <a:prstGeom prst="rect">
            <a:avLst/>
          </a:prstGeom>
          <a:noFill/>
        </p:spPr>
        <p:txBody>
          <a:bodyPr wrap="square" lIns="91440" tIns="45720" rIns="91440" bIns="45720">
            <a:spAutoFit/>
          </a:bodyPr>
          <a:lstStyle/>
          <a:p>
            <a:pPr algn="ctr"/>
            <a:r>
              <a:rPr lang="en-US" sz="3200" b="1" cap="none" spc="0" dirty="0" smtClean="0">
                <a:ln w="17780" cmpd="sng">
                  <a:solidFill>
                    <a:srgbClr val="FFFFFF"/>
                  </a:solidFill>
                  <a:prstDash val="solid"/>
                  <a:miter lim="800000"/>
                </a:ln>
                <a:solidFill>
                  <a:schemeClr val="bg1"/>
                </a:solidFill>
                <a:effectLst>
                  <a:outerShdw blurRad="50800" algn="tl" rotWithShape="0">
                    <a:srgbClr val="000000"/>
                  </a:outerShdw>
                </a:effectLst>
              </a:rPr>
              <a:t>Tentative Schedule – May 10, 2010</a:t>
            </a:r>
          </a:p>
          <a:p>
            <a:endParaRPr lang="en-US" sz="3200" b="1" dirty="0" smtClean="0">
              <a:ln w="17780" cmpd="sng">
                <a:solidFill>
                  <a:srgbClr val="FFFFFF"/>
                </a:solidFill>
                <a:prstDash val="solid"/>
                <a:miter lim="800000"/>
              </a:ln>
              <a:solidFill>
                <a:schemeClr val="bg1"/>
              </a:solidFill>
              <a:effectLst>
                <a:outerShdw blurRad="50800" algn="tl" rotWithShape="0">
                  <a:srgbClr val="000000"/>
                </a:outerShdw>
              </a:effectLst>
            </a:endParaRPr>
          </a:p>
          <a:p>
            <a:r>
              <a:rPr lang="en-US" sz="3100" b="1" cap="none" spc="0" dirty="0" smtClean="0">
                <a:ln w="17780" cmpd="sng">
                  <a:solidFill>
                    <a:srgbClr val="FFFFFF"/>
                  </a:solidFill>
                  <a:prstDash val="solid"/>
                  <a:miter lim="800000"/>
                </a:ln>
                <a:solidFill>
                  <a:srgbClr val="002060"/>
                </a:solidFill>
                <a:effectLst>
                  <a:outerShdw blurRad="50800" algn="tl" rotWithShape="0">
                    <a:srgbClr val="000000"/>
                  </a:outerShdw>
                </a:effectLst>
              </a:rPr>
              <a:t>Start Time</a:t>
            </a:r>
          </a:p>
          <a:p>
            <a:r>
              <a:rPr lang="en-US" sz="3100" b="1" dirty="0" smtClean="0">
                <a:ln w="17780" cmpd="sng">
                  <a:solidFill>
                    <a:srgbClr val="FFFFFF"/>
                  </a:solidFill>
                  <a:prstDash val="solid"/>
                  <a:miter lim="800000"/>
                </a:ln>
                <a:effectLst>
                  <a:outerShdw blurRad="38100" dist="38100" dir="2700000" algn="tl">
                    <a:srgbClr val="000000">
                      <a:alpha val="43137"/>
                    </a:srgbClr>
                  </a:outerShdw>
                </a:effectLst>
              </a:rPr>
              <a:t>  9:15</a:t>
            </a:r>
            <a:endParaRPr lang="en-US" sz="3100" b="1" cap="none" spc="0" dirty="0" smtClean="0">
              <a:ln w="17780" cmpd="sng">
                <a:solidFill>
                  <a:srgbClr val="FFFFFF"/>
                </a:solidFill>
                <a:prstDash val="solid"/>
                <a:miter lim="800000"/>
              </a:ln>
              <a:effectLst>
                <a:outerShdw blurRad="38100" dist="38100" dir="2700000" algn="tl">
                  <a:srgbClr val="000000">
                    <a:alpha val="43137"/>
                  </a:srgbClr>
                </a:outerShdw>
              </a:effectLst>
            </a:endParaRPr>
          </a:p>
          <a:p>
            <a:r>
              <a:rPr lang="en-US" sz="3100" b="1" dirty="0" smtClean="0">
                <a:ln w="17780" cmpd="sng">
                  <a:solidFill>
                    <a:srgbClr val="FFFFFF"/>
                  </a:solidFill>
                  <a:prstDash val="solid"/>
                  <a:miter lim="800000"/>
                </a:ln>
                <a:solidFill>
                  <a:srgbClr val="002060"/>
                </a:solidFill>
                <a:effectLst>
                  <a:outerShdw blurRad="50800" algn="tl" rotWithShape="0">
                    <a:srgbClr val="000000"/>
                  </a:outerShdw>
                </a:effectLst>
              </a:rPr>
              <a:t>Morning Break</a:t>
            </a:r>
          </a:p>
          <a:p>
            <a:r>
              <a:rPr lang="en-US" sz="3100" b="1" dirty="0" smtClean="0">
                <a:ln w="17780" cmpd="sng">
                  <a:solidFill>
                    <a:srgbClr val="FFFFFF"/>
                  </a:solidFill>
                  <a:prstDash val="solid"/>
                  <a:miter lim="800000"/>
                </a:ln>
                <a:effectLst>
                  <a:outerShdw blurRad="50800" algn="tl" rotWithShape="0">
                    <a:srgbClr val="000000"/>
                  </a:outerShdw>
                </a:effectLst>
              </a:rPr>
              <a:t>11:00 - 11:20</a:t>
            </a:r>
          </a:p>
          <a:p>
            <a:r>
              <a:rPr lang="en-US" sz="3100" b="1" dirty="0" smtClean="0">
                <a:ln w="17780" cmpd="sng">
                  <a:solidFill>
                    <a:srgbClr val="FFFFFF"/>
                  </a:solidFill>
                  <a:prstDash val="solid"/>
                  <a:miter lim="800000"/>
                </a:ln>
                <a:solidFill>
                  <a:srgbClr val="002060"/>
                </a:solidFill>
                <a:effectLst>
                  <a:outerShdw blurRad="50800" algn="tl" rotWithShape="0">
                    <a:srgbClr val="000000"/>
                  </a:outerShdw>
                </a:effectLst>
              </a:rPr>
              <a:t>Lunch</a:t>
            </a:r>
            <a:r>
              <a:rPr lang="en-US" sz="3100" b="1" dirty="0" smtClean="0">
                <a:ln w="17780" cmpd="sng">
                  <a:solidFill>
                    <a:srgbClr val="FFFFFF"/>
                  </a:solidFill>
                  <a:prstDash val="solid"/>
                  <a:miter lim="800000"/>
                </a:ln>
                <a:solidFill>
                  <a:schemeClr val="bg1"/>
                </a:solidFill>
                <a:effectLst>
                  <a:outerShdw blurRad="50800" algn="tl" rotWithShape="0">
                    <a:srgbClr val="000000"/>
                  </a:outerShdw>
                </a:effectLst>
              </a:rPr>
              <a:t> </a:t>
            </a:r>
          </a:p>
          <a:p>
            <a:r>
              <a:rPr lang="en-US" sz="3100" b="1" dirty="0" smtClean="0">
                <a:ln w="17780" cmpd="sng">
                  <a:solidFill>
                    <a:srgbClr val="FFFFFF"/>
                  </a:solidFill>
                  <a:prstDash val="solid"/>
                  <a:miter lim="800000"/>
                </a:ln>
                <a:effectLst>
                  <a:outerShdw blurRad="50800" algn="tl" rotWithShape="0">
                    <a:srgbClr val="000000"/>
                  </a:outerShdw>
                </a:effectLst>
              </a:rPr>
              <a:t>12:30 - 1:30</a:t>
            </a:r>
          </a:p>
          <a:p>
            <a:r>
              <a:rPr lang="en-US" sz="3100" b="1" dirty="0" smtClean="0">
                <a:ln w="17780" cmpd="sng">
                  <a:solidFill>
                    <a:srgbClr val="FFFFFF"/>
                  </a:solidFill>
                  <a:prstDash val="solid"/>
                  <a:miter lim="800000"/>
                </a:ln>
                <a:solidFill>
                  <a:srgbClr val="002060"/>
                </a:solidFill>
                <a:effectLst>
                  <a:outerShdw blurRad="50800" algn="tl" rotWithShape="0">
                    <a:srgbClr val="000000"/>
                  </a:outerShdw>
                </a:effectLst>
              </a:rPr>
              <a:t>Afternoon Break </a:t>
            </a:r>
          </a:p>
          <a:p>
            <a:r>
              <a:rPr lang="en-US" sz="3100" b="1" dirty="0" smtClean="0">
                <a:ln w="17780" cmpd="sng">
                  <a:solidFill>
                    <a:srgbClr val="FFFFFF"/>
                  </a:solidFill>
                  <a:prstDash val="solid"/>
                  <a:miter lim="800000"/>
                </a:ln>
                <a:effectLst>
                  <a:outerShdw blurRad="50800" algn="tl" rotWithShape="0">
                    <a:srgbClr val="000000"/>
                  </a:outerShdw>
                </a:effectLst>
              </a:rPr>
              <a:t>  3:15 - 3:35</a:t>
            </a:r>
          </a:p>
          <a:p>
            <a:r>
              <a:rPr lang="en-US" sz="3100" b="1" cap="none" spc="0" dirty="0" smtClean="0">
                <a:ln w="17780" cmpd="sng">
                  <a:solidFill>
                    <a:srgbClr val="FFFFFF"/>
                  </a:solidFill>
                  <a:prstDash val="solid"/>
                  <a:miter lim="800000"/>
                </a:ln>
                <a:solidFill>
                  <a:srgbClr val="002060"/>
                </a:solidFill>
                <a:effectLst>
                  <a:outerShdw blurRad="50800" algn="tl" rotWithShape="0">
                    <a:srgbClr val="000000"/>
                  </a:outerShdw>
                </a:effectLst>
              </a:rPr>
              <a:t>End Time</a:t>
            </a:r>
          </a:p>
          <a:p>
            <a:r>
              <a:rPr lang="en-US" sz="3100" b="1" dirty="0" smtClean="0">
                <a:ln w="17780" cmpd="sng">
                  <a:solidFill>
                    <a:srgbClr val="FFFFFF"/>
                  </a:solidFill>
                  <a:prstDash val="solid"/>
                  <a:miter lim="800000"/>
                </a:ln>
                <a:effectLst>
                  <a:outerShdw blurRad="50800" algn="tl" rotWithShape="0">
                    <a:srgbClr val="000000"/>
                  </a:outerShdw>
                </a:effectLst>
              </a:rPr>
              <a:t>  5:00</a:t>
            </a:r>
            <a:endParaRPr lang="en-US" sz="3100" b="1" cap="none" spc="0" dirty="0">
              <a:ln w="17780" cmpd="sng">
                <a:solidFill>
                  <a:srgbClr val="FFFFFF"/>
                </a:solidFill>
                <a:prstDash val="solid"/>
                <a:miter lim="800000"/>
              </a:ln>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1"/>
          <p:cNvGraphicFramePr>
            <a:graphicFrameLocks/>
          </p:cNvGraphicFramePr>
          <p:nvPr/>
        </p:nvGraphicFramePr>
        <p:xfrm>
          <a:off x="304800" y="381000"/>
          <a:ext cx="8534400" cy="6248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381000" y="6248400"/>
            <a:ext cx="7086600" cy="276999"/>
          </a:xfrm>
          <a:prstGeom prst="rect">
            <a:avLst/>
          </a:prstGeom>
          <a:noFill/>
        </p:spPr>
        <p:txBody>
          <a:bodyPr>
            <a:spAutoFit/>
          </a:bodyPr>
          <a:lstStyle/>
          <a:p>
            <a:pPr eaLnBrk="1" hangingPunct="1">
              <a:defRPr/>
            </a:pPr>
            <a:r>
              <a:rPr lang="en-US" sz="1200" b="1" dirty="0">
                <a:latin typeface="Arial" pitchFamily="34" charset="0"/>
                <a:cs typeface="Arial" pitchFamily="34" charset="0"/>
              </a:rPr>
              <a:t>*Includes regular FY 09 appropriations</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descr="http://pondri.files.wordpress.com/2008/05/footprints_in_the_sand_op_493x600.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WordArt 5" descr="Narrow vertical"/>
          <p:cNvSpPr>
            <a:spLocks noChangeArrowheads="1" noChangeShapeType="1" noTextEdit="1"/>
          </p:cNvSpPr>
          <p:nvPr/>
        </p:nvSpPr>
        <p:spPr bwMode="auto">
          <a:xfrm rot="-1805913">
            <a:off x="-122506" y="2992002"/>
            <a:ext cx="9420226" cy="828675"/>
          </a:xfrm>
          <a:prstGeom prst="rect">
            <a:avLst/>
          </a:prstGeom>
        </p:spPr>
        <p:txBody>
          <a:bodyPr wrap="none" fromWordArt="1">
            <a:prstTxWarp prst="textCurveUp">
              <a:avLst>
                <a:gd name="adj" fmla="val 40356"/>
              </a:avLst>
            </a:prstTxWarp>
          </a:bodyPr>
          <a:lstStyle/>
          <a:p>
            <a:pPr algn="ctr"/>
            <a:r>
              <a:rPr lang="en-US" sz="2800" kern="10" dirty="0">
                <a:ln w="12700">
                  <a:solidFill>
                    <a:srgbClr val="000000"/>
                  </a:solidFill>
                  <a:round/>
                  <a:headEnd/>
                  <a:tailEnd/>
                </a:ln>
                <a:solidFill>
                  <a:srgbClr val="FFFF00"/>
                </a:solidFill>
                <a:effectLst>
                  <a:outerShdw dist="45791" dir="2021404" algn="ctr" rotWithShape="0">
                    <a:srgbClr val="808080">
                      <a:alpha val="80000"/>
                    </a:srgbClr>
                  </a:outerShdw>
                </a:effectLst>
                <a:latin typeface="Arial Black" pitchFamily="34" charset="0"/>
              </a:rPr>
              <a:t>Before we go to our current context, we need to do a little back mapping</a:t>
            </a:r>
          </a:p>
        </p:txBody>
      </p:sp>
      <p:sp>
        <p:nvSpPr>
          <p:cNvPr id="4" name="Rectangle 3"/>
          <p:cNvSpPr/>
          <p:nvPr/>
        </p:nvSpPr>
        <p:spPr>
          <a:xfrm>
            <a:off x="-41678" y="76200"/>
            <a:ext cx="4878260"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reflection blurRad="6350" stA="60000" endA="900" endPos="58000" dir="5400000" sy="-100000" algn="bl" rotWithShape="0"/>
                </a:effectLst>
              </a:rPr>
              <a:t>Back Mapping</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reflection blurRad="6350" stA="60000" endA="900" endPos="58000" dir="5400000" sy="-100000" algn="bl" rotWithShape="0"/>
              </a:effectLst>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152400"/>
            <a:ext cx="8229600" cy="1143000"/>
          </a:xfrm>
        </p:spPr>
        <p:txBody>
          <a:bodyPr/>
          <a:lstStyle/>
          <a:p>
            <a:r>
              <a:rPr lang="en-US" dirty="0">
                <a:solidFill>
                  <a:srgbClr val="FFFF00"/>
                </a:solidFill>
              </a:rPr>
              <a:t>Preparing for Change</a:t>
            </a:r>
          </a:p>
        </p:txBody>
      </p:sp>
      <p:sp>
        <p:nvSpPr>
          <p:cNvPr id="13315" name="Rectangle 3"/>
          <p:cNvSpPr>
            <a:spLocks noGrp="1" noChangeArrowheads="1"/>
          </p:cNvSpPr>
          <p:nvPr>
            <p:ph type="body" idx="1"/>
          </p:nvPr>
        </p:nvSpPr>
        <p:spPr/>
        <p:txBody>
          <a:bodyPr/>
          <a:lstStyle/>
          <a:p>
            <a:pPr>
              <a:buFont typeface="Wingdings" pitchFamily="2" charset="2"/>
              <a:buNone/>
            </a:pPr>
            <a:r>
              <a:rPr lang="en-US" sz="2800" dirty="0">
                <a:solidFill>
                  <a:srgbClr val="FFC000"/>
                </a:solidFill>
              </a:rPr>
              <a:t>February </a:t>
            </a:r>
            <a:r>
              <a:rPr lang="en-US" sz="2800" dirty="0" smtClean="0">
                <a:solidFill>
                  <a:srgbClr val="FFC000"/>
                </a:solidFill>
              </a:rPr>
              <a:t>2008, Annapolis: </a:t>
            </a:r>
            <a:r>
              <a:rPr lang="en-US" sz="2800" dirty="0"/>
              <a:t>The SCASS Arts Education Consortium </a:t>
            </a:r>
            <a:r>
              <a:rPr lang="en-US" sz="2800" dirty="0" smtClean="0"/>
              <a:t>met to </a:t>
            </a:r>
            <a:r>
              <a:rPr lang="en-US" sz="2800" dirty="0"/>
              <a:t>begin a conversation about a Common Vision for Arts Education. (“Here’s what, so what, now what</a:t>
            </a:r>
            <a:r>
              <a:rPr lang="en-US" sz="2800" dirty="0" smtClean="0"/>
              <a:t>?”)</a:t>
            </a:r>
          </a:p>
          <a:p>
            <a:pPr>
              <a:buFont typeface="Wingdings" pitchFamily="2" charset="2"/>
              <a:buNone/>
            </a:pPr>
            <a:endParaRPr lang="en-US" sz="1200" dirty="0"/>
          </a:p>
          <a:p>
            <a:pPr>
              <a:buFont typeface="Wingdings" pitchFamily="2" charset="2"/>
              <a:buNone/>
            </a:pPr>
            <a:r>
              <a:rPr lang="en-US" sz="2800" dirty="0">
                <a:solidFill>
                  <a:srgbClr val="FFC000"/>
                </a:solidFill>
              </a:rPr>
              <a:t>December </a:t>
            </a:r>
            <a:r>
              <a:rPr lang="en-US" sz="2800" dirty="0" smtClean="0">
                <a:solidFill>
                  <a:srgbClr val="FFC000"/>
                </a:solidFill>
              </a:rPr>
              <a:t>2008, Louisville: </a:t>
            </a:r>
            <a:r>
              <a:rPr lang="en-US" sz="2800" dirty="0"/>
              <a:t>CCSSO’s Bob Olson calls the “orphan” SCASS’s together </a:t>
            </a:r>
            <a:r>
              <a:rPr lang="en-US" sz="2800" dirty="0" smtClean="0"/>
              <a:t>. </a:t>
            </a:r>
            <a:r>
              <a:rPr lang="en-US" sz="2800" dirty="0"/>
              <a:t>National Expectations for Learning in Arts Education is an outgrowth of those two days.</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381000"/>
            <a:ext cx="8229600" cy="1143000"/>
          </a:xfrm>
        </p:spPr>
        <p:txBody>
          <a:bodyPr>
            <a:normAutofit fontScale="90000"/>
          </a:bodyPr>
          <a:lstStyle/>
          <a:p>
            <a:r>
              <a:rPr lang="en-US" sz="4000" dirty="0">
                <a:solidFill>
                  <a:srgbClr val="00B0F0"/>
                </a:solidFill>
              </a:rPr>
              <a:t>National Expectations for Learning in Arts Education: </a:t>
            </a:r>
            <a:r>
              <a:rPr lang="en-US" sz="4000" dirty="0" smtClean="0">
                <a:solidFill>
                  <a:srgbClr val="00B0F0"/>
                </a:solidFill>
              </a:rPr>
              <a:t/>
            </a:r>
            <a:br>
              <a:rPr lang="en-US" sz="4000" dirty="0" smtClean="0">
                <a:solidFill>
                  <a:srgbClr val="00B0F0"/>
                </a:solidFill>
              </a:rPr>
            </a:br>
            <a:r>
              <a:rPr lang="en-US" sz="4000" dirty="0" smtClean="0">
                <a:solidFill>
                  <a:srgbClr val="00B0F0"/>
                </a:solidFill>
              </a:rPr>
              <a:t>A Systems Approach</a:t>
            </a:r>
            <a:endParaRPr lang="en-US" sz="4000" dirty="0">
              <a:solidFill>
                <a:srgbClr val="00B0F0"/>
              </a:solidFill>
            </a:endParaRPr>
          </a:p>
        </p:txBody>
      </p:sp>
      <p:sp>
        <p:nvSpPr>
          <p:cNvPr id="16387" name="Rectangle 3"/>
          <p:cNvSpPr>
            <a:spLocks noGrp="1" noChangeArrowheads="1"/>
          </p:cNvSpPr>
          <p:nvPr>
            <p:ph type="body" idx="1"/>
          </p:nvPr>
        </p:nvSpPr>
        <p:spPr>
          <a:xfrm>
            <a:off x="457200" y="2133600"/>
            <a:ext cx="8229600" cy="4343400"/>
          </a:xfrm>
        </p:spPr>
        <p:txBody>
          <a:bodyPr/>
          <a:lstStyle/>
          <a:p>
            <a:pPr>
              <a:lnSpc>
                <a:spcPct val="90000"/>
              </a:lnSpc>
            </a:pPr>
            <a:r>
              <a:rPr lang="en-US" sz="2900" dirty="0"/>
              <a:t>Student Learning</a:t>
            </a:r>
          </a:p>
          <a:p>
            <a:pPr lvl="1">
              <a:lnSpc>
                <a:spcPct val="90000"/>
              </a:lnSpc>
            </a:pPr>
            <a:r>
              <a:rPr lang="en-US" sz="2900" dirty="0"/>
              <a:t>S</a:t>
            </a:r>
            <a:r>
              <a:rPr lang="en-US" sz="2900" dirty="0" smtClean="0"/>
              <a:t>tandards</a:t>
            </a:r>
            <a:r>
              <a:rPr lang="en-US" sz="2900" dirty="0"/>
              <a:t>, curriculum, &amp; assessment</a:t>
            </a:r>
          </a:p>
          <a:p>
            <a:pPr>
              <a:lnSpc>
                <a:spcPct val="90000"/>
              </a:lnSpc>
            </a:pPr>
            <a:r>
              <a:rPr lang="en-US" sz="2900" dirty="0"/>
              <a:t>Teacher Practice</a:t>
            </a:r>
          </a:p>
          <a:p>
            <a:pPr lvl="1">
              <a:lnSpc>
                <a:spcPct val="90000"/>
              </a:lnSpc>
            </a:pPr>
            <a:r>
              <a:rPr lang="en-US" sz="2900" dirty="0"/>
              <a:t>Teacher preparation &amp; professional development</a:t>
            </a:r>
          </a:p>
          <a:p>
            <a:pPr>
              <a:lnSpc>
                <a:spcPct val="90000"/>
              </a:lnSpc>
            </a:pPr>
            <a:r>
              <a:rPr lang="en-US" sz="2900" dirty="0"/>
              <a:t>Educational Leadership</a:t>
            </a:r>
          </a:p>
          <a:p>
            <a:pPr>
              <a:lnSpc>
                <a:spcPct val="90000"/>
              </a:lnSpc>
            </a:pPr>
            <a:r>
              <a:rPr lang="en-US" sz="2900" dirty="0"/>
              <a:t>Policy Development (national, state, local)</a:t>
            </a:r>
          </a:p>
          <a:p>
            <a:pPr>
              <a:lnSpc>
                <a:spcPct val="90000"/>
              </a:lnSpc>
            </a:pPr>
            <a:r>
              <a:rPr lang="en-US" sz="2900" dirty="0"/>
              <a:t>Community Partnership</a:t>
            </a:r>
          </a:p>
          <a:p>
            <a:pPr>
              <a:lnSpc>
                <a:spcPct val="90000"/>
              </a:lnSpc>
            </a:pPr>
            <a:r>
              <a:rPr lang="en-US" sz="2900" dirty="0"/>
              <a:t>Data Collection</a:t>
            </a: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152400"/>
            <a:ext cx="8229600" cy="1143000"/>
          </a:xfrm>
        </p:spPr>
        <p:txBody>
          <a:bodyPr/>
          <a:lstStyle/>
          <a:p>
            <a:r>
              <a:rPr lang="en-US" dirty="0">
                <a:solidFill>
                  <a:srgbClr val="FFFF00"/>
                </a:solidFill>
              </a:rPr>
              <a:t>Preparing for Change</a:t>
            </a:r>
          </a:p>
        </p:txBody>
      </p:sp>
      <p:sp>
        <p:nvSpPr>
          <p:cNvPr id="14339" name="Rectangle 3"/>
          <p:cNvSpPr>
            <a:spLocks noGrp="1" noChangeArrowheads="1"/>
          </p:cNvSpPr>
          <p:nvPr>
            <p:ph type="body" idx="1"/>
          </p:nvPr>
        </p:nvSpPr>
        <p:spPr/>
        <p:txBody>
          <a:bodyPr/>
          <a:lstStyle/>
          <a:p>
            <a:pPr>
              <a:buFont typeface="Wingdings" pitchFamily="2" charset="2"/>
              <a:buNone/>
            </a:pPr>
            <a:r>
              <a:rPr lang="en-US" sz="2800" dirty="0">
                <a:solidFill>
                  <a:srgbClr val="FFC000"/>
                </a:solidFill>
              </a:rPr>
              <a:t>April 2009: </a:t>
            </a:r>
            <a:r>
              <a:rPr lang="en-US" sz="2800" dirty="0"/>
              <a:t>US ED releases first draft of Race to the </a:t>
            </a:r>
            <a:r>
              <a:rPr lang="en-US" sz="2800" dirty="0" smtClean="0"/>
              <a:t>Top </a:t>
            </a:r>
          </a:p>
          <a:p>
            <a:pPr>
              <a:buFont typeface="Wingdings" pitchFamily="2" charset="2"/>
              <a:buNone/>
            </a:pPr>
            <a:endParaRPr lang="en-US" sz="1800" dirty="0"/>
          </a:p>
          <a:p>
            <a:pPr>
              <a:buFont typeface="Wingdings" pitchFamily="2" charset="2"/>
              <a:buNone/>
            </a:pPr>
            <a:r>
              <a:rPr lang="en-US" sz="2800" dirty="0">
                <a:solidFill>
                  <a:srgbClr val="FFC000"/>
                </a:solidFill>
              </a:rPr>
              <a:t>May 2009: </a:t>
            </a:r>
            <a:r>
              <a:rPr lang="en-US" sz="2800" dirty="0"/>
              <a:t>SCASS Arts brings the larger group back together to consider the possibilities in National Expectations for Learning in Arts Education and prioritize next steps </a:t>
            </a:r>
            <a:r>
              <a:rPr lang="en-US" sz="2800" dirty="0" smtClean="0"/>
              <a:t>(“action </a:t>
            </a:r>
            <a:r>
              <a:rPr lang="en-US" sz="2800" dirty="0"/>
              <a:t>or no action.”)</a:t>
            </a:r>
            <a:endParaRPr lang="en-US" sz="2800" dirty="0">
              <a:solidFill>
                <a:schemeClr val="hlink"/>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xEl>
                                              <p:pRg st="2" end="2"/>
                                            </p:txEl>
                                          </p:spTgt>
                                        </p:tgtEl>
                                        <p:attrNameLst>
                                          <p:attrName>style.visibility</p:attrName>
                                        </p:attrNameLst>
                                      </p:cBhvr>
                                      <p:to>
                                        <p:strVal val="visible"/>
                                      </p:to>
                                    </p:set>
                                    <p:animEffect transition="in" filter="fade">
                                      <p:cBhvr>
                                        <p:cTn id="7" dur="500"/>
                                        <p:tgtEl>
                                          <p:spTgt spid="14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76200"/>
            <a:ext cx="8229600" cy="1143000"/>
          </a:xfrm>
        </p:spPr>
        <p:txBody>
          <a:bodyPr/>
          <a:lstStyle/>
          <a:p>
            <a:r>
              <a:rPr lang="en-US" dirty="0">
                <a:solidFill>
                  <a:schemeClr val="accent5">
                    <a:lumMod val="40000"/>
                    <a:lumOff val="60000"/>
                  </a:schemeClr>
                </a:solidFill>
              </a:rPr>
              <a:t>Four Assurances</a:t>
            </a:r>
          </a:p>
        </p:txBody>
      </p:sp>
      <p:sp>
        <p:nvSpPr>
          <p:cNvPr id="12291" name="Rectangle 3"/>
          <p:cNvSpPr>
            <a:spLocks noGrp="1" noChangeArrowheads="1"/>
          </p:cNvSpPr>
          <p:nvPr>
            <p:ph type="body" idx="1"/>
          </p:nvPr>
        </p:nvSpPr>
        <p:spPr>
          <a:xfrm>
            <a:off x="457200" y="1371600"/>
            <a:ext cx="8229600" cy="4343400"/>
          </a:xfrm>
        </p:spPr>
        <p:txBody>
          <a:bodyPr/>
          <a:lstStyle/>
          <a:p>
            <a:pPr>
              <a:lnSpc>
                <a:spcPct val="90000"/>
              </a:lnSpc>
              <a:buFont typeface="Wingdings" pitchFamily="2" charset="2"/>
              <a:buChar char="q"/>
            </a:pPr>
            <a:r>
              <a:rPr lang="en-US" sz="2800" dirty="0"/>
              <a:t>Adopting </a:t>
            </a:r>
            <a:r>
              <a:rPr lang="en-US" sz="2800" b="1" dirty="0">
                <a:solidFill>
                  <a:srgbClr val="FFC000"/>
                </a:solidFill>
              </a:rPr>
              <a:t>standards and assessments</a:t>
            </a:r>
            <a:r>
              <a:rPr lang="en-US" sz="2800" dirty="0">
                <a:solidFill>
                  <a:srgbClr val="FFC000"/>
                </a:solidFill>
              </a:rPr>
              <a:t> </a:t>
            </a:r>
            <a:r>
              <a:rPr lang="en-US" sz="2800" dirty="0"/>
              <a:t>that prepare students to succeed in college and the workplace and to compete in the global economy; </a:t>
            </a:r>
          </a:p>
          <a:p>
            <a:pPr>
              <a:lnSpc>
                <a:spcPct val="90000"/>
              </a:lnSpc>
              <a:buFont typeface="Wingdings" pitchFamily="2" charset="2"/>
              <a:buChar char="q"/>
            </a:pPr>
            <a:r>
              <a:rPr lang="en-US" sz="2800" dirty="0"/>
              <a:t>Building </a:t>
            </a:r>
            <a:r>
              <a:rPr lang="en-US" sz="2800" b="1" dirty="0">
                <a:solidFill>
                  <a:srgbClr val="FFC000"/>
                </a:solidFill>
              </a:rPr>
              <a:t>data systems</a:t>
            </a:r>
            <a:r>
              <a:rPr lang="en-US" sz="2800" dirty="0">
                <a:solidFill>
                  <a:srgbClr val="FFC000"/>
                </a:solidFill>
              </a:rPr>
              <a:t> </a:t>
            </a:r>
            <a:r>
              <a:rPr lang="en-US" sz="2800" dirty="0"/>
              <a:t>that measure student growth and success, and inform teachers and principals about how they can improve instruction; </a:t>
            </a:r>
          </a:p>
          <a:p>
            <a:pPr>
              <a:lnSpc>
                <a:spcPct val="90000"/>
              </a:lnSpc>
              <a:buFont typeface="Wingdings" pitchFamily="2" charset="2"/>
              <a:buChar char="q"/>
            </a:pPr>
            <a:r>
              <a:rPr lang="en-US" sz="2800" dirty="0"/>
              <a:t>Recruiting, developing, rewarding, and retaining </a:t>
            </a:r>
            <a:r>
              <a:rPr lang="en-US" sz="2800" b="1" dirty="0">
                <a:solidFill>
                  <a:srgbClr val="FFC000"/>
                </a:solidFill>
              </a:rPr>
              <a:t>effective teachers and principals</a:t>
            </a:r>
            <a:r>
              <a:rPr lang="en-US" sz="2800" dirty="0"/>
              <a:t>, especially where they are needed most; and </a:t>
            </a:r>
          </a:p>
          <a:p>
            <a:pPr>
              <a:lnSpc>
                <a:spcPct val="90000"/>
              </a:lnSpc>
              <a:buFont typeface="Wingdings" pitchFamily="2" charset="2"/>
              <a:buChar char="q"/>
            </a:pPr>
            <a:r>
              <a:rPr lang="en-US" sz="2800" b="1" dirty="0">
                <a:solidFill>
                  <a:srgbClr val="FFC000"/>
                </a:solidFill>
              </a:rPr>
              <a:t>Turning around our lowest-achieving schools.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500"/>
                                        <p:tgtEl>
                                          <p:spTgt spid="12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fade">
                                      <p:cBhvr>
                                        <p:cTn id="12" dur="500"/>
                                        <p:tgtEl>
                                          <p:spTgt spid="122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fade">
                                      <p:cBhvr>
                                        <p:cTn id="17" dur="500"/>
                                        <p:tgtEl>
                                          <p:spTgt spid="122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291">
                                            <p:txEl>
                                              <p:pRg st="3" end="3"/>
                                            </p:txEl>
                                          </p:spTgt>
                                        </p:tgtEl>
                                        <p:attrNameLst>
                                          <p:attrName>style.visibility</p:attrName>
                                        </p:attrNameLst>
                                      </p:cBhvr>
                                      <p:to>
                                        <p:strVal val="visible"/>
                                      </p:to>
                                    </p:set>
                                    <p:animEffect transition="in" filter="fade">
                                      <p:cBhvr>
                                        <p:cTn id="22" dur="500"/>
                                        <p:tgtEl>
                                          <p:spTgt spid="122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152400"/>
            <a:ext cx="8229600" cy="1143000"/>
          </a:xfrm>
        </p:spPr>
        <p:txBody>
          <a:bodyPr/>
          <a:lstStyle/>
          <a:p>
            <a:r>
              <a:rPr lang="en-US" dirty="0">
                <a:solidFill>
                  <a:srgbClr val="FFFF00"/>
                </a:solidFill>
              </a:rPr>
              <a:t>Preparing for Change</a:t>
            </a:r>
          </a:p>
        </p:txBody>
      </p:sp>
      <p:sp>
        <p:nvSpPr>
          <p:cNvPr id="15363" name="Rectangle 3"/>
          <p:cNvSpPr>
            <a:spLocks noGrp="1" noChangeArrowheads="1"/>
          </p:cNvSpPr>
          <p:nvPr>
            <p:ph type="body" idx="1"/>
          </p:nvPr>
        </p:nvSpPr>
        <p:spPr>
          <a:xfrm>
            <a:off x="457200" y="1295400"/>
            <a:ext cx="8229600" cy="4876800"/>
          </a:xfrm>
        </p:spPr>
        <p:txBody>
          <a:bodyPr/>
          <a:lstStyle/>
          <a:p>
            <a:pPr algn="ctr">
              <a:buFont typeface="Wingdings" pitchFamily="2" charset="2"/>
              <a:buNone/>
            </a:pPr>
            <a:r>
              <a:rPr lang="en-US" sz="2800" dirty="0">
                <a:solidFill>
                  <a:schemeClr val="accent6">
                    <a:lumMod val="60000"/>
                    <a:lumOff val="40000"/>
                  </a:schemeClr>
                </a:solidFill>
              </a:rPr>
              <a:t>Access, Equity, &amp; Excellence in Arts Education for All Students</a:t>
            </a:r>
          </a:p>
          <a:p>
            <a:pPr>
              <a:buFont typeface="Wingdings" pitchFamily="2" charset="2"/>
              <a:buNone/>
            </a:pPr>
            <a:r>
              <a:rPr lang="en-US" sz="2800" dirty="0">
                <a:solidFill>
                  <a:srgbClr val="FFC000"/>
                </a:solidFill>
              </a:rPr>
              <a:t>August </a:t>
            </a:r>
            <a:r>
              <a:rPr lang="en-US" sz="2800" dirty="0" smtClean="0">
                <a:solidFill>
                  <a:srgbClr val="FFC000"/>
                </a:solidFill>
              </a:rPr>
              <a:t>2009, Annapolis: </a:t>
            </a:r>
            <a:endParaRPr lang="en-US" sz="2800" dirty="0">
              <a:solidFill>
                <a:srgbClr val="FFC000"/>
              </a:solidFill>
            </a:endParaRPr>
          </a:p>
          <a:p>
            <a:pPr>
              <a:buFont typeface="Wingdings" pitchFamily="2" charset="2"/>
              <a:buNone/>
            </a:pPr>
            <a:r>
              <a:rPr lang="en-US" sz="2400" dirty="0"/>
              <a:t>SCASS Arts invites SEADAE and many here to a group </a:t>
            </a:r>
            <a:r>
              <a:rPr lang="en-US" sz="2400" dirty="0" smtClean="0"/>
              <a:t>meeting. </a:t>
            </a:r>
            <a:r>
              <a:rPr lang="en-US" sz="2400" dirty="0"/>
              <a:t>National Expectations for Learning in Arts Education (NELAE) is seen as a project of all states, not just SCASS Arts member states.</a:t>
            </a:r>
          </a:p>
          <a:p>
            <a:pPr lvl="1"/>
            <a:r>
              <a:rPr lang="en-US" sz="2000" dirty="0"/>
              <a:t>Race to the Top is released and is limited to states as applicants; four assurances and grant guidelines are carefully analyzed</a:t>
            </a:r>
          </a:p>
          <a:p>
            <a:pPr lvl="1"/>
            <a:r>
              <a:rPr lang="en-US" sz="2000" dirty="0"/>
              <a:t>Group identifies first </a:t>
            </a:r>
            <a:r>
              <a:rPr lang="en-US" sz="2000" dirty="0" smtClean="0"/>
              <a:t>leverage </a:t>
            </a:r>
            <a:r>
              <a:rPr lang="en-US" sz="2000" dirty="0"/>
              <a:t>point for NELAE as data</a:t>
            </a:r>
          </a:p>
          <a:p>
            <a:pPr lvl="1"/>
            <a:r>
              <a:rPr lang="en-US" sz="2000" dirty="0"/>
              <a:t>Identified access, equity, &amp; excellence for all students as the overarching mission of this project</a:t>
            </a:r>
          </a:p>
          <a:p>
            <a:pPr>
              <a:buFont typeface="Wingdings" pitchFamily="2" charset="2"/>
              <a:buNone/>
            </a:pPr>
            <a:endParaRPr lang="en-US" sz="2000" dirty="0">
              <a:solidFill>
                <a:schemeClr val="hlink"/>
              </a:solidFill>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76200"/>
            <a:ext cx="8229600" cy="1143000"/>
          </a:xfrm>
        </p:spPr>
        <p:txBody>
          <a:bodyPr/>
          <a:lstStyle/>
          <a:p>
            <a:r>
              <a:rPr lang="en-US" dirty="0">
                <a:solidFill>
                  <a:srgbClr val="00B0F0"/>
                </a:solidFill>
              </a:rPr>
              <a:t>Data: Accomplishments</a:t>
            </a:r>
          </a:p>
        </p:txBody>
      </p:sp>
      <p:sp>
        <p:nvSpPr>
          <p:cNvPr id="17411" name="Rectangle 3"/>
          <p:cNvSpPr>
            <a:spLocks noGrp="1" noChangeArrowheads="1"/>
          </p:cNvSpPr>
          <p:nvPr>
            <p:ph type="body" idx="1"/>
          </p:nvPr>
        </p:nvSpPr>
        <p:spPr>
          <a:xfrm>
            <a:off x="152400" y="1066800"/>
            <a:ext cx="8763000" cy="4800600"/>
          </a:xfrm>
        </p:spPr>
        <p:txBody>
          <a:bodyPr/>
          <a:lstStyle/>
          <a:p>
            <a:pPr>
              <a:lnSpc>
                <a:spcPct val="80000"/>
              </a:lnSpc>
            </a:pPr>
            <a:r>
              <a:rPr lang="en-US" sz="2800" dirty="0"/>
              <a:t>Partners: SEADAE, </a:t>
            </a:r>
            <a:r>
              <a:rPr lang="en-US" sz="2800" dirty="0" smtClean="0"/>
              <a:t>professional </a:t>
            </a:r>
            <a:r>
              <a:rPr lang="en-US" sz="2800" dirty="0"/>
              <a:t>associations, &amp; Quadrant Arts Education Research </a:t>
            </a:r>
          </a:p>
          <a:p>
            <a:pPr>
              <a:lnSpc>
                <a:spcPct val="80000"/>
              </a:lnSpc>
              <a:buFont typeface="Wingdings" pitchFamily="2" charset="2"/>
              <a:buNone/>
            </a:pPr>
            <a:endParaRPr lang="en-US" sz="2000" dirty="0"/>
          </a:p>
          <a:p>
            <a:pPr>
              <a:lnSpc>
                <a:spcPct val="80000"/>
              </a:lnSpc>
            </a:pPr>
            <a:r>
              <a:rPr lang="en-US" sz="2800" dirty="0"/>
              <a:t>Education Information Management Advisory Consortium (EIMAC):</a:t>
            </a:r>
            <a:r>
              <a:rPr lang="en-US" sz="2400" dirty="0"/>
              <a:t> Represent and advise SEA chiefs and staff on national data issues, both current and future  </a:t>
            </a:r>
            <a:br>
              <a:rPr lang="en-US" sz="2400" dirty="0"/>
            </a:br>
            <a:r>
              <a:rPr lang="en-US" sz="2000" dirty="0"/>
              <a:t> </a:t>
            </a:r>
          </a:p>
          <a:p>
            <a:pPr>
              <a:lnSpc>
                <a:spcPct val="80000"/>
              </a:lnSpc>
            </a:pPr>
            <a:r>
              <a:rPr lang="en-US" sz="2400" dirty="0">
                <a:solidFill>
                  <a:srgbClr val="FFFF00"/>
                </a:solidFill>
              </a:rPr>
              <a:t>“In order to link students to teachers, Chiefs should encourage data collections of school courses, teachers, and numbers of students enrolled. Collections should include the core academic subjects as defined by ESEA as well as physical education, health, and career technology education. (ESEA defines core academic subjects as English, reading or language arts, mathematics, science, foreign languages, civics and government, economics, arts, history and geography.)”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xEl>
                                              <p:pRg st="3" end="3"/>
                                            </p:txEl>
                                          </p:spTgt>
                                        </p:tgtEl>
                                        <p:attrNameLst>
                                          <p:attrName>style.visibility</p:attrName>
                                        </p:attrNameLst>
                                      </p:cBhvr>
                                      <p:to>
                                        <p:strVal val="visible"/>
                                      </p:to>
                                    </p:set>
                                    <p:animEffect transition="in" filter="fade">
                                      <p:cBhvr>
                                        <p:cTn id="7" dur="500"/>
                                        <p:tgtEl>
                                          <p:spTgt spid="174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76200"/>
            <a:ext cx="8229600" cy="1143000"/>
          </a:xfrm>
        </p:spPr>
        <p:txBody>
          <a:bodyPr/>
          <a:lstStyle/>
          <a:p>
            <a:r>
              <a:rPr lang="en-US" dirty="0">
                <a:solidFill>
                  <a:srgbClr val="00B0F0"/>
                </a:solidFill>
              </a:rPr>
              <a:t>Data: Accomplishments</a:t>
            </a:r>
          </a:p>
        </p:txBody>
      </p:sp>
      <p:sp>
        <p:nvSpPr>
          <p:cNvPr id="5" name="Rectangle 3"/>
          <p:cNvSpPr txBox="1">
            <a:spLocks noChangeArrowheads="1"/>
          </p:cNvSpPr>
          <p:nvPr/>
        </p:nvSpPr>
        <p:spPr bwMode="auto">
          <a:xfrm>
            <a:off x="152400" y="1524000"/>
            <a:ext cx="8991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90000"/>
              </a:lnSpc>
              <a:spcBef>
                <a:spcPct val="20000"/>
              </a:spcBef>
              <a:spcAft>
                <a:spcPct val="0"/>
              </a:spcAft>
              <a:buClrTx/>
              <a:buSzTx/>
              <a:buFont typeface="Arial" charset="0"/>
              <a:buChar char="•"/>
              <a:tabLst/>
              <a:defRPr/>
            </a:pPr>
            <a:r>
              <a:rPr kumimoji="0" lang="en-US" sz="28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National Center on Education Statistics (NCES)</a:t>
            </a:r>
          </a:p>
          <a:p>
            <a:pPr marL="342900" marR="0" lvl="0" indent="-342900" algn="l" defTabSz="914400" rtl="0" eaLnBrk="1" fontAlgn="base" latinLnBrk="0" hangingPunct="1">
              <a:lnSpc>
                <a:spcPct val="90000"/>
              </a:lnSpc>
              <a:spcBef>
                <a:spcPct val="20000"/>
              </a:spcBef>
              <a:spcAft>
                <a:spcPct val="0"/>
              </a:spcAft>
              <a:buClrTx/>
              <a:buSzTx/>
              <a:tabLst/>
              <a:defRPr/>
            </a:pPr>
            <a:endParaRPr kumimoji="0" lang="en-US"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a:p>
            <a:pPr marL="342900" marR="0" lvl="0" indent="-342900" algn="l" defTabSz="914400" rtl="0" eaLnBrk="1" fontAlgn="base" latinLnBrk="0" hangingPunct="1">
              <a:lnSpc>
                <a:spcPct val="90000"/>
              </a:lnSpc>
              <a:spcBef>
                <a:spcPct val="20000"/>
              </a:spcBef>
              <a:spcAft>
                <a:spcPct val="0"/>
              </a:spcAft>
              <a:buClrTx/>
              <a:buSzTx/>
              <a:buFont typeface="Arial" charset="0"/>
              <a:buChar char="•"/>
              <a:tabLst/>
              <a:defRPr/>
            </a:pPr>
            <a:r>
              <a:rPr kumimoji="0" lang="en-US" sz="28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Common course descriptions for use by states in their statewide longitudinal data systems</a:t>
            </a:r>
          </a:p>
          <a:p>
            <a:pPr marL="342900" marR="0" lvl="0" indent="-342900" algn="l" defTabSz="914400" rtl="0" eaLnBrk="1" fontAlgn="base" latinLnBrk="0" hangingPunct="1">
              <a:lnSpc>
                <a:spcPct val="90000"/>
              </a:lnSpc>
              <a:spcBef>
                <a:spcPct val="20000"/>
              </a:spcBef>
              <a:spcAft>
                <a:spcPct val="0"/>
              </a:spcAft>
              <a:buClrTx/>
              <a:buSzTx/>
              <a:tabLst/>
              <a:defRPr/>
            </a:pPr>
            <a:endParaRPr kumimoji="0" lang="en-US"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a:p>
            <a:pPr marL="342900" marR="0" lvl="0" indent="-342900" algn="l" defTabSz="914400" rtl="0" eaLnBrk="1" fontAlgn="base" latinLnBrk="0" hangingPunct="1">
              <a:lnSpc>
                <a:spcPct val="90000"/>
              </a:lnSpc>
              <a:spcBef>
                <a:spcPct val="20000"/>
              </a:spcBef>
              <a:spcAft>
                <a:spcPct val="0"/>
              </a:spcAft>
              <a:buClrTx/>
              <a:buSzTx/>
              <a:buFont typeface="Arial" charset="0"/>
              <a:buChar char="•"/>
              <a:tabLst/>
              <a:defRPr/>
            </a:pPr>
            <a:r>
              <a:rPr kumimoji="0" lang="en-US" sz="28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SEADAE and Quadrant, working together, have submitted common high school level course descriptions to NCES in dance, music, theatre, and visual art; elementary and middle school to follow.</a:t>
            </a:r>
          </a:p>
          <a:p>
            <a:pPr marL="342900" marR="0" lvl="0" indent="-342900" algn="l" defTabSz="914400" rtl="0" eaLnBrk="1" fontAlgn="base" latinLnBrk="0" hangingPunct="1">
              <a:lnSpc>
                <a:spcPct val="90000"/>
              </a:lnSpc>
              <a:spcBef>
                <a:spcPct val="20000"/>
              </a:spcBef>
              <a:spcAft>
                <a:spcPct val="0"/>
              </a:spcAft>
              <a:buClrTx/>
              <a:buSzTx/>
              <a:buFont typeface="Arial" charset="0"/>
              <a:buChar char="•"/>
              <a:tabLst/>
              <a:defRPr/>
            </a:pPr>
            <a:endParaRPr kumimoji="0" lang="en-US" sz="2800" b="1" i="0" u="none" strike="noStrike" kern="1200" cap="none" spc="0" normalizeH="0" baseline="0" noProof="0" dirty="0">
              <a:ln>
                <a:noFill/>
              </a:ln>
              <a:solidFill>
                <a:schemeClr val="bg1"/>
              </a:solidFill>
              <a:effectLst/>
              <a:uLnTx/>
              <a:uFillTx/>
              <a:latin typeface="Arial" pitchFamily="34" charset="0"/>
              <a:ea typeface="+mn-ea"/>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76200"/>
            <a:ext cx="8229600" cy="1143000"/>
          </a:xfrm>
        </p:spPr>
        <p:txBody>
          <a:bodyPr/>
          <a:lstStyle/>
          <a:p>
            <a:r>
              <a:rPr lang="en-US" dirty="0">
                <a:solidFill>
                  <a:srgbClr val="FFC000"/>
                </a:solidFill>
              </a:rPr>
              <a:t>SEADAE </a:t>
            </a:r>
            <a:r>
              <a:rPr lang="en-US" i="1" dirty="0">
                <a:solidFill>
                  <a:srgbClr val="FFC000"/>
                </a:solidFill>
              </a:rPr>
              <a:t>stewards</a:t>
            </a:r>
            <a:r>
              <a:rPr lang="en-US" dirty="0">
                <a:solidFill>
                  <a:srgbClr val="FFC000"/>
                </a:solidFill>
              </a:rPr>
              <a:t> the work</a:t>
            </a:r>
          </a:p>
        </p:txBody>
      </p:sp>
      <p:sp>
        <p:nvSpPr>
          <p:cNvPr id="19459" name="Rectangle 3"/>
          <p:cNvSpPr>
            <a:spLocks noGrp="1" noChangeArrowheads="1"/>
          </p:cNvSpPr>
          <p:nvPr>
            <p:ph type="body" idx="1"/>
          </p:nvPr>
        </p:nvSpPr>
        <p:spPr>
          <a:xfrm>
            <a:off x="457200" y="1524000"/>
            <a:ext cx="8229600" cy="4343400"/>
          </a:xfrm>
        </p:spPr>
        <p:txBody>
          <a:bodyPr/>
          <a:lstStyle/>
          <a:p>
            <a:pPr>
              <a:buNone/>
            </a:pPr>
            <a:r>
              <a:rPr lang="en-US" sz="3000" dirty="0">
                <a:solidFill>
                  <a:schemeClr val="accent5">
                    <a:lumMod val="40000"/>
                    <a:lumOff val="60000"/>
                  </a:schemeClr>
                </a:solidFill>
              </a:rPr>
              <a:t>October, </a:t>
            </a:r>
            <a:r>
              <a:rPr lang="en-US" sz="3000" dirty="0" smtClean="0">
                <a:solidFill>
                  <a:schemeClr val="accent5">
                    <a:lumMod val="40000"/>
                    <a:lumOff val="60000"/>
                  </a:schemeClr>
                </a:solidFill>
              </a:rPr>
              <a:t>2009, Cambridge: </a:t>
            </a:r>
            <a:r>
              <a:rPr lang="en-US" sz="3000" dirty="0"/>
              <a:t>SEADAE </a:t>
            </a:r>
            <a:r>
              <a:rPr lang="en-US" sz="3000" dirty="0" smtClean="0"/>
              <a:t>members agree </a:t>
            </a:r>
            <a:r>
              <a:rPr lang="en-US" sz="3000" dirty="0"/>
              <a:t>to accept </a:t>
            </a:r>
            <a:r>
              <a:rPr lang="en-US" sz="3000" dirty="0">
                <a:solidFill>
                  <a:srgbClr val="FFFF00"/>
                </a:solidFill>
              </a:rPr>
              <a:t>National Expectations for Learning in Arts Education </a:t>
            </a:r>
            <a:r>
              <a:rPr lang="en-US" sz="3000" dirty="0"/>
              <a:t>as an official project of the </a:t>
            </a:r>
            <a:r>
              <a:rPr lang="en-US" sz="3000" dirty="0" smtClean="0"/>
              <a:t>organization</a:t>
            </a:r>
          </a:p>
          <a:p>
            <a:pPr>
              <a:buNone/>
            </a:pPr>
            <a:endParaRPr lang="en-US" sz="1400" dirty="0"/>
          </a:p>
          <a:p>
            <a:pPr>
              <a:buNone/>
            </a:pPr>
            <a:r>
              <a:rPr lang="en-US" sz="3000" dirty="0">
                <a:solidFill>
                  <a:schemeClr val="accent5">
                    <a:lumMod val="40000"/>
                    <a:lumOff val="60000"/>
                  </a:schemeClr>
                </a:solidFill>
              </a:rPr>
              <a:t>February, </a:t>
            </a:r>
            <a:r>
              <a:rPr lang="en-US" sz="3000" dirty="0" smtClean="0">
                <a:solidFill>
                  <a:schemeClr val="accent5">
                    <a:lumMod val="40000"/>
                    <a:lumOff val="60000"/>
                  </a:schemeClr>
                </a:solidFill>
              </a:rPr>
              <a:t>2010, New Orleans: </a:t>
            </a:r>
            <a:r>
              <a:rPr lang="en-US" sz="3000" dirty="0"/>
              <a:t>CCSSO brings SEADAE leadership and previous SCASS Arts members together </a:t>
            </a:r>
            <a:r>
              <a:rPr lang="en-US" sz="3000" dirty="0" smtClean="0"/>
              <a:t>(think </a:t>
            </a:r>
            <a:r>
              <a:rPr lang="en-US" sz="3000" dirty="0"/>
              <a:t>snow).</a:t>
            </a:r>
          </a:p>
          <a:p>
            <a:endParaRPr lang="en-US" sz="3000" dirty="0"/>
          </a:p>
          <a:p>
            <a:endParaRPr lang="en-US" sz="3000" dirty="0"/>
          </a:p>
          <a:p>
            <a:pPr>
              <a:buFont typeface="Wingdings" pitchFamily="2" charset="2"/>
              <a:buNone/>
            </a:pPr>
            <a:endParaRPr lang="en-US" sz="3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xEl>
                                              <p:pRg st="2" end="2"/>
                                            </p:txEl>
                                          </p:spTgt>
                                        </p:tgtEl>
                                        <p:attrNameLst>
                                          <p:attrName>style.visibility</p:attrName>
                                        </p:attrNameLst>
                                      </p:cBhvr>
                                      <p:to>
                                        <p:strVal val="visible"/>
                                      </p:to>
                                    </p:set>
                                    <p:animEffect transition="in" filter="fade">
                                      <p:cBhvr>
                                        <p:cTn id="7" dur="500"/>
                                        <p:tgtEl>
                                          <p:spTgt spid="194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1170" name="Picture 2" descr="http://successco.typepad.com/photos/uncategorized/2008/02/17/goals_successco.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5" name="Picture 2" descr="http://successco.typepad.com/photos/uncategorized/2008/02/17/goals_successco.jpg"/>
          <p:cNvPicPr>
            <a:picLocks noChangeAspect="1" noChangeArrowheads="1"/>
          </p:cNvPicPr>
          <p:nvPr/>
        </p:nvPicPr>
        <p:blipFill>
          <a:blip r:embed="rId3" cstate="print"/>
          <a:srcRect/>
          <a:stretch>
            <a:fillRect/>
          </a:stretch>
        </p:blipFill>
        <p:spPr bwMode="auto">
          <a:xfrm>
            <a:off x="0" y="609600"/>
            <a:ext cx="9144000" cy="5334000"/>
          </a:xfrm>
          <a:prstGeom prst="rect">
            <a:avLst/>
          </a:prstGeom>
          <a:noFill/>
        </p:spPr>
      </p:pic>
      <p:pic>
        <p:nvPicPr>
          <p:cNvPr id="6" name="Picture 2" descr="http://successco.typepad.com/photos/uncategorized/2008/02/17/goals_successco.jpg"/>
          <p:cNvPicPr>
            <a:picLocks noChangeAspect="1" noChangeArrowheads="1"/>
          </p:cNvPicPr>
          <p:nvPr/>
        </p:nvPicPr>
        <p:blipFill>
          <a:blip r:embed="rId3" cstate="print"/>
          <a:srcRect/>
          <a:stretch>
            <a:fillRect/>
          </a:stretch>
        </p:blipFill>
        <p:spPr bwMode="auto">
          <a:xfrm>
            <a:off x="0" y="-76200"/>
            <a:ext cx="9144000" cy="5257800"/>
          </a:xfrm>
          <a:prstGeom prst="rect">
            <a:avLst/>
          </a:prstGeom>
          <a:noFill/>
        </p:spPr>
      </p:pic>
      <p:pic>
        <p:nvPicPr>
          <p:cNvPr id="7" name="Picture 2" descr="http://successco.typepad.com/photos/uncategorized/2008/02/17/goals_successco.jpg"/>
          <p:cNvPicPr>
            <a:picLocks noChangeAspect="1" noChangeArrowheads="1"/>
          </p:cNvPicPr>
          <p:nvPr/>
        </p:nvPicPr>
        <p:blipFill>
          <a:blip r:embed="rId3" cstate="print"/>
          <a:srcRect/>
          <a:stretch>
            <a:fillRect/>
          </a:stretch>
        </p:blipFill>
        <p:spPr bwMode="auto">
          <a:xfrm>
            <a:off x="0" y="0"/>
            <a:ext cx="9144000" cy="4495800"/>
          </a:xfrm>
          <a:prstGeom prst="rect">
            <a:avLst/>
          </a:prstGeom>
          <a:noFill/>
        </p:spPr>
      </p:pic>
      <p:pic>
        <p:nvPicPr>
          <p:cNvPr id="8" name="Picture 2" descr="http://successco.typepad.com/photos/uncategorized/2008/02/17/goals_successco.jpg"/>
          <p:cNvPicPr>
            <a:picLocks noChangeAspect="1" noChangeArrowheads="1"/>
          </p:cNvPicPr>
          <p:nvPr/>
        </p:nvPicPr>
        <p:blipFill>
          <a:blip r:embed="rId3" cstate="print"/>
          <a:srcRect/>
          <a:stretch>
            <a:fillRect/>
          </a:stretch>
        </p:blipFill>
        <p:spPr bwMode="auto">
          <a:xfrm>
            <a:off x="0" y="-76200"/>
            <a:ext cx="9144000" cy="3810000"/>
          </a:xfrm>
          <a:prstGeom prst="rect">
            <a:avLst/>
          </a:prstGeom>
          <a:noFill/>
        </p:spPr>
      </p:pic>
      <p:sp>
        <p:nvSpPr>
          <p:cNvPr id="9" name="Rectangle 1"/>
          <p:cNvSpPr>
            <a:spLocks noChangeArrowheads="1"/>
          </p:cNvSpPr>
          <p:nvPr/>
        </p:nvSpPr>
        <p:spPr bwMode="auto">
          <a:xfrm>
            <a:off x="0" y="3492043"/>
            <a:ext cx="91440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Tx/>
              <a:buSzTx/>
              <a:buFont typeface="Wingdings" pitchFamily="2" charset="2"/>
              <a:buChar char="ü"/>
              <a:tabLst>
                <a:tab pos="914400" algn="l"/>
              </a:tabLst>
            </a:pPr>
            <a:r>
              <a:rPr kumimoji="0" lang="en-US"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Determine next leverage point for the project known as National Expectations for Learning in Arts Education (NELAE)</a:t>
            </a:r>
          </a:p>
          <a:p>
            <a:pPr marL="457200" marR="0" lvl="1" indent="0" algn="l" defTabSz="914400" rtl="0" eaLnBrk="1" fontAlgn="base" latinLnBrk="0" hangingPunct="1">
              <a:lnSpc>
                <a:spcPct val="100000"/>
              </a:lnSpc>
              <a:spcBef>
                <a:spcPct val="0"/>
              </a:spcBef>
              <a:spcAft>
                <a:spcPct val="0"/>
              </a:spcAft>
              <a:buClrTx/>
              <a:buSzTx/>
              <a:buFont typeface="Wingdings" pitchFamily="2" charset="2"/>
              <a:buChar char="ü"/>
              <a:tabLst>
                <a:tab pos="914400" algn="l"/>
              </a:tabLst>
            </a:pPr>
            <a:endParaRPr kumimoji="0" lang="en-US" sz="1400" b="1" i="0" u="none" strike="noStrike" cap="none" normalizeH="0" baseline="0" dirty="0" smtClean="0">
              <a:ln>
                <a:noFill/>
              </a:ln>
              <a:solidFill>
                <a:srgbClr val="002060"/>
              </a:solidFill>
              <a:effectLst/>
              <a:latin typeface="Arial"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ü"/>
              <a:tabLst>
                <a:tab pos="914400" algn="l"/>
              </a:tabLst>
            </a:pPr>
            <a:r>
              <a:rPr kumimoji="0" lang="en-US"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Determine a governance structure for this work</a:t>
            </a: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ü"/>
              <a:tabLst>
                <a:tab pos="914400" algn="l"/>
              </a:tabLst>
            </a:pPr>
            <a:endParaRPr kumimoji="0" lang="en-US" sz="1400" b="1" i="0" u="none" strike="noStrike" cap="none" normalizeH="0" baseline="0" dirty="0" smtClean="0">
              <a:ln>
                <a:noFill/>
              </a:ln>
              <a:solidFill>
                <a:srgbClr val="002060"/>
              </a:solidFill>
              <a:effectLst/>
              <a:latin typeface="Arial"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ü"/>
              <a:tabLst>
                <a:tab pos="914400" algn="l"/>
              </a:tabLst>
            </a:pPr>
            <a:r>
              <a:rPr kumimoji="0" lang="en-US"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Develop an action plan for the work</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fade">
                                      <p:cBhvr>
                                        <p:cTn id="1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76200"/>
            <a:ext cx="8229600" cy="1143000"/>
          </a:xfrm>
        </p:spPr>
        <p:txBody>
          <a:bodyPr/>
          <a:lstStyle/>
          <a:p>
            <a:r>
              <a:rPr lang="en-US" dirty="0">
                <a:solidFill>
                  <a:srgbClr val="FFC000"/>
                </a:solidFill>
              </a:rPr>
              <a:t>SEADAE </a:t>
            </a:r>
            <a:r>
              <a:rPr lang="en-US" i="1" dirty="0">
                <a:solidFill>
                  <a:srgbClr val="FFC000"/>
                </a:solidFill>
              </a:rPr>
              <a:t>stewards</a:t>
            </a:r>
            <a:r>
              <a:rPr lang="en-US" dirty="0">
                <a:solidFill>
                  <a:srgbClr val="FFC000"/>
                </a:solidFill>
              </a:rPr>
              <a:t> the work</a:t>
            </a:r>
          </a:p>
        </p:txBody>
      </p:sp>
      <p:sp>
        <p:nvSpPr>
          <p:cNvPr id="5" name="Rectangle 3"/>
          <p:cNvSpPr txBox="1">
            <a:spLocks noChangeArrowheads="1"/>
          </p:cNvSpPr>
          <p:nvPr/>
        </p:nvSpPr>
        <p:spPr bwMode="auto">
          <a:xfrm>
            <a:off x="457200" y="13716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nSpc>
                <a:spcPct val="90000"/>
              </a:lnSpc>
              <a:spcBef>
                <a:spcPct val="20000"/>
              </a:spcBef>
              <a:defRPr/>
            </a:pPr>
            <a:r>
              <a:rPr kumimoji="0" lang="en-US" sz="3000" b="1" i="0" u="none" strike="noStrike" kern="1200" cap="none" spc="0" normalizeH="0" baseline="0" noProof="0" dirty="0" smtClean="0">
                <a:ln>
                  <a:noFill/>
                </a:ln>
                <a:solidFill>
                  <a:schemeClr val="accent5">
                    <a:lumMod val="40000"/>
                    <a:lumOff val="60000"/>
                  </a:schemeClr>
                </a:solidFill>
                <a:effectLst/>
                <a:uLnTx/>
                <a:uFillTx/>
                <a:latin typeface="Arial" pitchFamily="34" charset="0"/>
                <a:ea typeface="+mn-ea"/>
                <a:cs typeface="Arial" pitchFamily="34" charset="0"/>
              </a:rPr>
              <a:t>April 13, 2010, Washington, D.C.: </a:t>
            </a:r>
            <a:r>
              <a:rPr lang="en-US" sz="3200" b="1" dirty="0" smtClean="0">
                <a:solidFill>
                  <a:schemeClr val="bg1"/>
                </a:solidFill>
              </a:rPr>
              <a:t>SEADAE meets to consider options regarding National Expectations </a:t>
            </a:r>
            <a:endParaRPr kumimoji="0" lang="en-US" sz="30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a:p>
            <a:pPr marL="742950" marR="0" lvl="1" indent="-285750" algn="l" defTabSz="914400" rtl="0" eaLnBrk="1" fontAlgn="base" latinLnBrk="0" hangingPunct="1">
              <a:lnSpc>
                <a:spcPct val="90000"/>
              </a:lnSpc>
              <a:spcBef>
                <a:spcPct val="20000"/>
              </a:spcBef>
              <a:spcAft>
                <a:spcPct val="0"/>
              </a:spcAft>
              <a:buClrTx/>
              <a:buSzTx/>
              <a:buFont typeface="Arial" charset="0"/>
              <a:buChar char="–"/>
              <a:tabLst/>
              <a:defRPr/>
            </a:pPr>
            <a:r>
              <a:rPr kumimoji="0" lang="en-US" sz="30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SEADAE agrees that next leverage point is a “re-conceptualization of national standards”</a:t>
            </a:r>
          </a:p>
          <a:p>
            <a:pPr marL="742950" marR="0" lvl="1" indent="-285750" algn="l" defTabSz="914400" rtl="0" eaLnBrk="1" fontAlgn="base" latinLnBrk="0" hangingPunct="1">
              <a:lnSpc>
                <a:spcPct val="90000"/>
              </a:lnSpc>
              <a:spcBef>
                <a:spcPct val="20000"/>
              </a:spcBef>
              <a:spcAft>
                <a:spcPct val="0"/>
              </a:spcAft>
              <a:buClrTx/>
              <a:buSzTx/>
              <a:tabLst/>
              <a:defRPr/>
            </a:pPr>
            <a:endParaRPr kumimoji="0" lang="en-US" sz="12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a:p>
            <a:pPr marL="342900" marR="0" lvl="0" indent="-342900" algn="l" defTabSz="914400" rtl="0" eaLnBrk="1" fontAlgn="base" latinLnBrk="0" hangingPunct="1">
              <a:lnSpc>
                <a:spcPct val="90000"/>
              </a:lnSpc>
              <a:spcBef>
                <a:spcPct val="20000"/>
              </a:spcBef>
              <a:spcAft>
                <a:spcPct val="0"/>
              </a:spcAft>
              <a:buClrTx/>
              <a:buSzTx/>
              <a:tabLst/>
              <a:defRPr/>
            </a:pPr>
            <a:r>
              <a:rPr kumimoji="0" lang="en-US" sz="3000" b="1" i="0" u="none" strike="noStrike" kern="1200" cap="none" spc="0" normalizeH="0" baseline="0" noProof="0" dirty="0" smtClean="0">
                <a:ln>
                  <a:noFill/>
                </a:ln>
                <a:solidFill>
                  <a:schemeClr val="accent5">
                    <a:lumMod val="40000"/>
                    <a:lumOff val="60000"/>
                  </a:schemeClr>
                </a:solidFill>
                <a:effectLst/>
                <a:uLnTx/>
                <a:uFillTx/>
                <a:latin typeface="Arial" pitchFamily="34" charset="0"/>
                <a:ea typeface="+mn-ea"/>
                <a:cs typeface="Arial" pitchFamily="34" charset="0"/>
              </a:rPr>
              <a:t>May 11-12, 2010, Washington, D.C.: </a:t>
            </a:r>
            <a:r>
              <a:rPr kumimoji="0" lang="en-US" sz="30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CCSSO hosts SEADAE- generated meeting of key stakeholders to weigh in on the same issue.</a:t>
            </a:r>
            <a:endParaRPr kumimoji="0" lang="en-US" sz="3000" b="1" i="0" u="none" strike="noStrike" kern="1200" cap="none" spc="0" normalizeH="0" baseline="0" noProof="0" dirty="0">
              <a:ln>
                <a:noFill/>
              </a:ln>
              <a:solidFill>
                <a:schemeClr val="bg1"/>
              </a:solidFill>
              <a:effectLst/>
              <a:uLnTx/>
              <a:uFillTx/>
              <a:latin typeface="Arial" pitchFamily="34" charset="0"/>
              <a:ea typeface="+mn-ea"/>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001_JuiceDrops_1\Multimedia\M_SoftLightenCenter\080_M_JuiceDrop.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5123" name="Picture 2" descr="http://i94.photobucket.com/albums/l84/spamisyuckie/question_mark.jpg"/>
          <p:cNvPicPr>
            <a:picLocks noChangeAspect="1" noChangeArrowheads="1"/>
          </p:cNvPicPr>
          <p:nvPr/>
        </p:nvPicPr>
        <p:blipFill>
          <a:blip r:embed="rId4" cstate="print"/>
          <a:srcRect/>
          <a:stretch>
            <a:fillRect/>
          </a:stretch>
        </p:blipFill>
        <p:spPr bwMode="auto">
          <a:xfrm>
            <a:off x="0" y="0"/>
            <a:ext cx="9144000" cy="6994525"/>
          </a:xfrm>
          <a:prstGeom prst="rect">
            <a:avLst/>
          </a:prstGeom>
          <a:noFill/>
          <a:ln w="9525">
            <a:noFill/>
            <a:miter lim="800000"/>
            <a:headEnd/>
            <a:tailEnd/>
          </a:ln>
        </p:spPr>
      </p:pic>
      <p:sp>
        <p:nvSpPr>
          <p:cNvPr id="5125" name="Rectangle 6"/>
          <p:cNvSpPr>
            <a:spLocks noChangeArrowheads="1"/>
          </p:cNvSpPr>
          <p:nvPr/>
        </p:nvSpPr>
        <p:spPr bwMode="auto">
          <a:xfrm>
            <a:off x="5045075" y="6273800"/>
            <a:ext cx="184150" cy="584200"/>
          </a:xfrm>
          <a:prstGeom prst="rect">
            <a:avLst/>
          </a:prstGeom>
          <a:noFill/>
          <a:ln w="9525">
            <a:noFill/>
            <a:miter lim="800000"/>
            <a:headEnd/>
            <a:tailEnd/>
          </a:ln>
        </p:spPr>
        <p:txBody>
          <a:bodyPr wrap="none">
            <a:spAutoFit/>
          </a:bodyPr>
          <a:lstStyle/>
          <a:p>
            <a:endParaRPr lang="en-US" dirty="0"/>
          </a:p>
        </p:txBody>
      </p:sp>
      <p:pic>
        <p:nvPicPr>
          <p:cNvPr id="5126" name="Picture 8" descr="http://www.grammaradvisor.com/images/icono_flecha.gif">
            <a:hlinkClick r:id="rId5"/>
          </p:cNvPr>
          <p:cNvPicPr>
            <a:picLocks noChangeAspect="1" noChangeArrowheads="1"/>
          </p:cNvPicPr>
          <p:nvPr/>
        </p:nvPicPr>
        <p:blipFill>
          <a:blip r:embed="rId6" cstate="print"/>
          <a:srcRect/>
          <a:stretch>
            <a:fillRect/>
          </a:stretch>
        </p:blipFill>
        <p:spPr bwMode="auto">
          <a:xfrm>
            <a:off x="4492625" y="-242888"/>
            <a:ext cx="228600" cy="219075"/>
          </a:xfrm>
          <a:prstGeom prst="rect">
            <a:avLst/>
          </a:prstGeom>
          <a:noFill/>
          <a:ln w="9525">
            <a:noFill/>
            <a:miter lim="800000"/>
            <a:headEnd/>
            <a:tailEnd/>
          </a:ln>
        </p:spPr>
      </p:pic>
      <p:sp>
        <p:nvSpPr>
          <p:cNvPr id="7" name="Rectangle 2"/>
          <p:cNvSpPr txBox="1">
            <a:spLocks noChangeArrowheads="1"/>
          </p:cNvSpPr>
          <p:nvPr/>
        </p:nvSpPr>
        <p:spPr>
          <a:xfrm>
            <a:off x="152400" y="1600200"/>
            <a:ext cx="6019800" cy="838200"/>
          </a:xfrm>
          <a:prstGeom prst="rect">
            <a:avLst/>
          </a:prstGeo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4800" b="1"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Big Issues/</a:t>
            </a:r>
          </a:p>
          <a:p>
            <a:pPr marL="0" marR="0" lvl="0" indent="0" defTabSz="914400" rtl="0" eaLnBrk="1" fontAlgn="base" latinLnBrk="0" hangingPunct="1">
              <a:lnSpc>
                <a:spcPct val="100000"/>
              </a:lnSpc>
              <a:spcBef>
                <a:spcPct val="0"/>
              </a:spcBef>
              <a:spcAft>
                <a:spcPct val="0"/>
              </a:spcAft>
              <a:buClrTx/>
              <a:buSzTx/>
              <a:buFontTx/>
              <a:buNone/>
              <a:tabLst/>
              <a:defRPr/>
            </a:pPr>
            <a:r>
              <a:rPr kumimoji="0" lang="en-US" sz="4800" b="1"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Big</a:t>
            </a:r>
            <a:r>
              <a:rPr kumimoji="0" lang="en-US" sz="4800" b="1" i="0" u="none" strike="noStrike" kern="1200" cap="none" spc="0" normalizeH="0" noProof="0" dirty="0" smtClean="0">
                <a:ln>
                  <a:noFill/>
                </a:ln>
                <a:solidFill>
                  <a:schemeClr val="bg1"/>
                </a:solidFill>
                <a:effectLst/>
                <a:uLnTx/>
                <a:uFillTx/>
                <a:latin typeface="Arial" pitchFamily="34" charset="0"/>
                <a:ea typeface="+mj-ea"/>
                <a:cs typeface="Arial" pitchFamily="34" charset="0"/>
              </a:rPr>
              <a:t> </a:t>
            </a:r>
            <a:r>
              <a:rPr kumimoji="0" lang="en-US" sz="4800" b="1"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Questions</a:t>
            </a:r>
            <a:endParaRPr kumimoji="0" lang="en-US" sz="4800" b="1"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0" name="Picture 4" descr="http://www.honda-civic.org/gallery/photos/1994/honda-civic-photo-large.jpg"/>
          <p:cNvPicPr>
            <a:picLocks noChangeAspect="1" noChangeArrowheads="1"/>
          </p:cNvPicPr>
          <p:nvPr/>
        </p:nvPicPr>
        <p:blipFill>
          <a:blip r:embed="rId3" cstate="print"/>
          <a:srcRect/>
          <a:stretch>
            <a:fillRect/>
          </a:stretch>
        </p:blipFill>
        <p:spPr bwMode="auto">
          <a:xfrm>
            <a:off x="152400" y="1447800"/>
            <a:ext cx="3810000" cy="2743200"/>
          </a:xfrm>
          <a:prstGeom prst="rect">
            <a:avLst/>
          </a:prstGeom>
          <a:noFill/>
        </p:spPr>
      </p:pic>
      <p:sp>
        <p:nvSpPr>
          <p:cNvPr id="6" name="Rectangle 5"/>
          <p:cNvSpPr/>
          <p:nvPr/>
        </p:nvSpPr>
        <p:spPr>
          <a:xfrm>
            <a:off x="152400" y="228600"/>
            <a:ext cx="8839200" cy="1077218"/>
          </a:xfrm>
          <a:prstGeom prst="rect">
            <a:avLst/>
          </a:prstGeom>
        </p:spPr>
        <p:txBody>
          <a:bodyPr wrap="square">
            <a:spAutoFit/>
          </a:bodyPr>
          <a:lstStyle/>
          <a:p>
            <a:pPr algn="ctr"/>
            <a:r>
              <a:rPr lang="en-US" sz="3200" b="1" dirty="0" smtClean="0">
                <a:solidFill>
                  <a:srgbClr val="FFFF00"/>
                </a:solidFill>
              </a:rPr>
              <a:t>What are some of the biggest </a:t>
            </a:r>
          </a:p>
          <a:p>
            <a:pPr algn="ctr"/>
            <a:r>
              <a:rPr lang="en-US" sz="3200" b="1" dirty="0" smtClean="0">
                <a:solidFill>
                  <a:srgbClr val="FFFF00"/>
                </a:solidFill>
              </a:rPr>
              <a:t>differences in arts education between </a:t>
            </a:r>
            <a:endParaRPr lang="en-US" sz="3200" b="1" dirty="0"/>
          </a:p>
        </p:txBody>
      </p:sp>
      <p:sp>
        <p:nvSpPr>
          <p:cNvPr id="7" name="Rectangle 6"/>
          <p:cNvSpPr/>
          <p:nvPr/>
        </p:nvSpPr>
        <p:spPr>
          <a:xfrm>
            <a:off x="409560" y="4396669"/>
            <a:ext cx="2562240" cy="480131"/>
          </a:xfrm>
          <a:prstGeom prst="rect">
            <a:avLst/>
          </a:prstGeom>
        </p:spPr>
        <p:txBody>
          <a:bodyPr wrap="none">
            <a:spAutoFit/>
          </a:bodyPr>
          <a:lstStyle/>
          <a:p>
            <a:pPr marL="1004888" lvl="1" indent="-533400">
              <a:lnSpc>
                <a:spcPct val="90000"/>
              </a:lnSpc>
            </a:pPr>
            <a:r>
              <a:rPr lang="en-US" sz="2800" b="1" dirty="0" smtClean="0">
                <a:solidFill>
                  <a:srgbClr val="FFC000"/>
                </a:solidFill>
              </a:rPr>
              <a:t>then (1994)</a:t>
            </a:r>
            <a:endParaRPr lang="en-US" sz="2800" b="1" dirty="0">
              <a:solidFill>
                <a:srgbClr val="FFC000"/>
              </a:solidFill>
            </a:endParaRPr>
          </a:p>
        </p:txBody>
      </p:sp>
      <p:pic>
        <p:nvPicPr>
          <p:cNvPr id="80902" name="Picture 6" descr="http://indianautosblog.com/wp-content/uploads/2008/10/hon-civic-2010-01.jpg"/>
          <p:cNvPicPr>
            <a:picLocks noChangeAspect="1" noChangeArrowheads="1"/>
          </p:cNvPicPr>
          <p:nvPr/>
        </p:nvPicPr>
        <p:blipFill>
          <a:blip r:embed="rId4" cstate="print"/>
          <a:srcRect/>
          <a:stretch>
            <a:fillRect/>
          </a:stretch>
        </p:blipFill>
        <p:spPr bwMode="auto">
          <a:xfrm>
            <a:off x="5105400" y="3962400"/>
            <a:ext cx="3886200" cy="2778634"/>
          </a:xfrm>
          <a:prstGeom prst="rect">
            <a:avLst/>
          </a:prstGeom>
          <a:noFill/>
        </p:spPr>
      </p:pic>
      <p:sp>
        <p:nvSpPr>
          <p:cNvPr id="9" name="Rectangle 8"/>
          <p:cNvSpPr/>
          <p:nvPr/>
        </p:nvSpPr>
        <p:spPr>
          <a:xfrm>
            <a:off x="5709038" y="3352800"/>
            <a:ext cx="2740174" cy="480131"/>
          </a:xfrm>
          <a:prstGeom prst="rect">
            <a:avLst/>
          </a:prstGeom>
        </p:spPr>
        <p:txBody>
          <a:bodyPr wrap="none">
            <a:spAutoFit/>
          </a:bodyPr>
          <a:lstStyle/>
          <a:p>
            <a:pPr marL="1004888" lvl="1" indent="-533400">
              <a:lnSpc>
                <a:spcPct val="90000"/>
              </a:lnSpc>
            </a:pPr>
            <a:r>
              <a:rPr lang="en-US" sz="2800" b="1" dirty="0" smtClean="0">
                <a:solidFill>
                  <a:srgbClr val="FFC000"/>
                </a:solidFill>
              </a:rPr>
              <a:t>now (2010)</a:t>
            </a:r>
            <a:r>
              <a:rPr lang="en-US" sz="2800" b="1" dirty="0" smtClean="0">
                <a:solidFill>
                  <a:schemeClr val="bg1"/>
                </a:solidFill>
              </a:rPr>
              <a:t>?</a:t>
            </a:r>
            <a:endParaRPr lang="en-US" sz="2800" b="1" dirty="0">
              <a:solidFill>
                <a:schemeClr val="bg1"/>
              </a:solidFill>
            </a:endParaRPr>
          </a:p>
        </p:txBody>
      </p:sp>
      <p:sp>
        <p:nvSpPr>
          <p:cNvPr id="10" name="Rectangle 9"/>
          <p:cNvSpPr/>
          <p:nvPr/>
        </p:nvSpPr>
        <p:spPr>
          <a:xfrm>
            <a:off x="3576123" y="3810000"/>
            <a:ext cx="1300677" cy="480131"/>
          </a:xfrm>
          <a:prstGeom prst="rect">
            <a:avLst/>
          </a:prstGeom>
        </p:spPr>
        <p:txBody>
          <a:bodyPr wrap="none">
            <a:spAutoFit/>
          </a:bodyPr>
          <a:lstStyle/>
          <a:p>
            <a:pPr marL="1004888" lvl="1" indent="-533400">
              <a:lnSpc>
                <a:spcPct val="90000"/>
              </a:lnSpc>
            </a:pPr>
            <a:r>
              <a:rPr lang="en-US" sz="2800" b="1" dirty="0" smtClean="0">
                <a:solidFill>
                  <a:srgbClr val="FFC000"/>
                </a:solidFill>
              </a:rPr>
              <a:t>and</a:t>
            </a:r>
            <a:endParaRPr lang="en-US" sz="2800" b="1" dirty="0">
              <a:solidFill>
                <a:srgbClr val="FFC000"/>
              </a:solidFill>
            </a:endParaRPr>
          </a:p>
        </p:txBody>
      </p:sp>
      <p:pic>
        <p:nvPicPr>
          <p:cNvPr id="8" name="Picture 7" descr="C:\Users\Brandon\AppData\Local\Microsoft\Windows\Temporary Internet Files\Content.IE5\VMDH6L5C\MPj04385700000[1].jpg"/>
          <p:cNvPicPr/>
          <p:nvPr/>
        </p:nvPicPr>
        <p:blipFill>
          <a:blip r:embed="rId5" cstate="print"/>
          <a:srcRect/>
          <a:stretch>
            <a:fillRect/>
          </a:stretch>
        </p:blipFill>
        <p:spPr bwMode="auto">
          <a:xfrm>
            <a:off x="0" y="5029200"/>
            <a:ext cx="1756229" cy="18288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0900"/>
                                        </p:tgtEl>
                                        <p:attrNameLst>
                                          <p:attrName>style.visibility</p:attrName>
                                        </p:attrNameLst>
                                      </p:cBhvr>
                                      <p:to>
                                        <p:strVal val="visible"/>
                                      </p:to>
                                    </p:set>
                                    <p:animEffect transition="in" filter="dissolve">
                                      <p:cBhvr>
                                        <p:cTn id="7" dur="500"/>
                                        <p:tgtEl>
                                          <p:spTgt spid="8090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childTnLst>
                          </p:cTn>
                        </p:par>
                        <p:par>
                          <p:cTn id="20" fill="hold">
                            <p:stCondLst>
                              <p:cond delay="500"/>
                            </p:stCondLst>
                            <p:childTnLst>
                              <p:par>
                                <p:cTn id="21" presetID="9" presetClass="entr" presetSubtype="0" fill="hold" nodeType="afterEffect">
                                  <p:stCondLst>
                                    <p:cond delay="0"/>
                                  </p:stCondLst>
                                  <p:childTnLst>
                                    <p:set>
                                      <p:cBhvr>
                                        <p:cTn id="22" dur="1" fill="hold">
                                          <p:stCondLst>
                                            <p:cond delay="0"/>
                                          </p:stCondLst>
                                        </p:cTn>
                                        <p:tgtEl>
                                          <p:spTgt spid="80902"/>
                                        </p:tgtEl>
                                        <p:attrNameLst>
                                          <p:attrName>style.visibility</p:attrName>
                                        </p:attrNameLst>
                                      </p:cBhvr>
                                      <p:to>
                                        <p:strVal val="visible"/>
                                      </p:to>
                                    </p:set>
                                    <p:animEffect transition="in" filter="dissolve">
                                      <p:cBhvr>
                                        <p:cTn id="23" dur="500"/>
                                        <p:tgtEl>
                                          <p:spTgt spid="80902"/>
                                        </p:tgtEl>
                                      </p:cBhvr>
                                    </p:animEffect>
                                  </p:childTnLst>
                                </p:cTn>
                              </p:par>
                            </p:childTnLst>
                          </p:cTn>
                        </p:par>
                        <p:par>
                          <p:cTn id="24" fill="hold">
                            <p:stCondLst>
                              <p:cond delay="1000"/>
                            </p:stCondLst>
                            <p:childTnLst>
                              <p:par>
                                <p:cTn id="25" presetID="55"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strVal val="#ppt_w*0.70"/>
                                          </p:val>
                                        </p:tav>
                                        <p:tav tm="100000">
                                          <p:val>
                                            <p:strVal val="#ppt_w"/>
                                          </p:val>
                                        </p:tav>
                                      </p:tavLst>
                                    </p:anim>
                                    <p:anim calcmode="lin" valueType="num">
                                      <p:cBhvr>
                                        <p:cTn id="28" dur="1000" fill="hold"/>
                                        <p:tgtEl>
                                          <p:spTgt spid="8"/>
                                        </p:tgtEl>
                                        <p:attrNameLst>
                                          <p:attrName>ppt_h</p:attrName>
                                        </p:attrNameLst>
                                      </p:cBhvr>
                                      <p:tavLst>
                                        <p:tav tm="0">
                                          <p:val>
                                            <p:strVal val="#ppt_h"/>
                                          </p:val>
                                        </p:tav>
                                        <p:tav tm="100000">
                                          <p:val>
                                            <p:strVal val="#ppt_h"/>
                                          </p:val>
                                        </p:tav>
                                      </p:tavLst>
                                    </p:anim>
                                    <p:animEffect transition="in" filter="fade">
                                      <p:cBhvr>
                                        <p:cTn id="2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Alaska Sunset"/>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6"/>
          <p:cNvSpPr>
            <a:spLocks noChangeArrowheads="1"/>
          </p:cNvSpPr>
          <p:nvPr/>
        </p:nvSpPr>
        <p:spPr bwMode="auto">
          <a:xfrm>
            <a:off x="838200" y="76200"/>
            <a:ext cx="8153400" cy="4893647"/>
          </a:xfrm>
          <a:prstGeom prst="rect">
            <a:avLst/>
          </a:prstGeom>
          <a:noFill/>
          <a:ln w="9525">
            <a:noFill/>
            <a:miter lim="800000"/>
            <a:headEnd/>
            <a:tailEnd/>
          </a:ln>
        </p:spPr>
        <p:txBody>
          <a:bodyPr wrap="square" numCol="2">
            <a:spAutoFit/>
          </a:bodyPr>
          <a:lstStyle/>
          <a:p>
            <a:r>
              <a:rPr lang="en-US" sz="2800" b="1" dirty="0" smtClean="0">
                <a:solidFill>
                  <a:schemeClr val="bg1"/>
                </a:solidFill>
                <a:latin typeface="Arial" pitchFamily="34" charset="0"/>
                <a:cs typeface="Arial" pitchFamily="34" charset="0"/>
              </a:rPr>
              <a:t>21</a:t>
            </a:r>
            <a:r>
              <a:rPr lang="en-US" sz="2800" b="1" baseline="30000" dirty="0" smtClean="0">
                <a:solidFill>
                  <a:schemeClr val="bg1"/>
                </a:solidFill>
                <a:latin typeface="Arial" pitchFamily="34" charset="0"/>
                <a:cs typeface="Arial" pitchFamily="34" charset="0"/>
              </a:rPr>
              <a:t>st</a:t>
            </a:r>
            <a:r>
              <a:rPr lang="en-US" sz="2800" b="1" dirty="0" smtClean="0">
                <a:solidFill>
                  <a:schemeClr val="bg1"/>
                </a:solidFill>
                <a:latin typeface="Arial" pitchFamily="34" charset="0"/>
                <a:cs typeface="Arial" pitchFamily="34" charset="0"/>
              </a:rPr>
              <a:t> Century Skills</a:t>
            </a:r>
          </a:p>
          <a:p>
            <a:r>
              <a:rPr lang="en-US" sz="2800" b="1" dirty="0" smtClean="0">
                <a:solidFill>
                  <a:schemeClr val="bg1"/>
                </a:solidFill>
                <a:latin typeface="Arial" pitchFamily="34" charset="0"/>
                <a:cs typeface="Arial" pitchFamily="34" charset="0"/>
              </a:rPr>
              <a:t>Accountability</a:t>
            </a:r>
          </a:p>
          <a:p>
            <a:r>
              <a:rPr lang="en-US" sz="2800" b="1" dirty="0" smtClean="0">
                <a:solidFill>
                  <a:schemeClr val="bg1"/>
                </a:solidFill>
                <a:latin typeface="Arial" pitchFamily="34" charset="0"/>
                <a:cs typeface="Arial" pitchFamily="34" charset="0"/>
              </a:rPr>
              <a:t>Assessment</a:t>
            </a:r>
          </a:p>
          <a:p>
            <a:r>
              <a:rPr lang="en-US" sz="2800" b="1" dirty="0" smtClean="0">
                <a:solidFill>
                  <a:schemeClr val="bg1"/>
                </a:solidFill>
                <a:latin typeface="Arial" pitchFamily="34" charset="0"/>
                <a:cs typeface="Arial" pitchFamily="34" charset="0"/>
              </a:rPr>
              <a:t>Brain Research</a:t>
            </a:r>
          </a:p>
          <a:p>
            <a:r>
              <a:rPr lang="en-US" sz="2800" b="1" dirty="0" smtClean="0">
                <a:solidFill>
                  <a:schemeClr val="bg1"/>
                </a:solidFill>
                <a:latin typeface="Arial" pitchFamily="34" charset="0"/>
                <a:cs typeface="Arial" pitchFamily="34" charset="0"/>
              </a:rPr>
              <a:t>Communication</a:t>
            </a:r>
          </a:p>
          <a:p>
            <a:r>
              <a:rPr lang="en-US" sz="2800" b="1" dirty="0" smtClean="0">
                <a:solidFill>
                  <a:schemeClr val="bg1"/>
                </a:solidFill>
                <a:latin typeface="Arial" pitchFamily="34" charset="0"/>
                <a:cs typeface="Arial" pitchFamily="34" charset="0"/>
              </a:rPr>
              <a:t>Curricula</a:t>
            </a:r>
          </a:p>
          <a:p>
            <a:r>
              <a:rPr lang="en-US" sz="2800" b="1" dirty="0" smtClean="0">
                <a:solidFill>
                  <a:schemeClr val="bg1"/>
                </a:solidFill>
                <a:latin typeface="Arial" pitchFamily="34" charset="0"/>
                <a:cs typeface="Arial" pitchFamily="34" charset="0"/>
              </a:rPr>
              <a:t>Data</a:t>
            </a:r>
          </a:p>
          <a:p>
            <a:r>
              <a:rPr lang="en-US" sz="2800" b="1" dirty="0" smtClean="0">
                <a:solidFill>
                  <a:schemeClr val="bg1"/>
                </a:solidFill>
                <a:latin typeface="Arial" pitchFamily="34" charset="0"/>
                <a:cs typeface="Arial" pitchFamily="34" charset="0"/>
              </a:rPr>
              <a:t>Educational Climate</a:t>
            </a:r>
          </a:p>
          <a:p>
            <a:endParaRPr lang="en-US" sz="2800" b="1" dirty="0" smtClean="0">
              <a:solidFill>
                <a:schemeClr val="bg1"/>
              </a:solidFill>
              <a:latin typeface="Arial" pitchFamily="34" charset="0"/>
              <a:cs typeface="Arial" pitchFamily="34" charset="0"/>
            </a:endParaRPr>
          </a:p>
          <a:p>
            <a:endParaRPr lang="en-US" sz="2800" b="1" dirty="0" smtClean="0">
              <a:solidFill>
                <a:schemeClr val="bg1"/>
              </a:solidFill>
              <a:latin typeface="Arial" pitchFamily="34" charset="0"/>
              <a:cs typeface="Arial" pitchFamily="34" charset="0"/>
            </a:endParaRPr>
          </a:p>
          <a:p>
            <a:endParaRPr lang="en-US" sz="2800" b="1" dirty="0" smtClean="0">
              <a:solidFill>
                <a:schemeClr val="bg1"/>
              </a:solidFill>
              <a:latin typeface="Arial" pitchFamily="34" charset="0"/>
              <a:cs typeface="Arial" pitchFamily="34" charset="0"/>
            </a:endParaRPr>
          </a:p>
          <a:p>
            <a:r>
              <a:rPr lang="en-US" sz="2800" b="1" dirty="0" smtClean="0">
                <a:solidFill>
                  <a:schemeClr val="bg1"/>
                </a:solidFill>
                <a:latin typeface="Arial" pitchFamily="34" charset="0"/>
                <a:cs typeface="Arial" pitchFamily="34" charset="0"/>
              </a:rPr>
              <a:t>Ethnic Diversity</a:t>
            </a:r>
          </a:p>
          <a:p>
            <a:r>
              <a:rPr lang="en-US" sz="2800" b="1" dirty="0" smtClean="0">
                <a:solidFill>
                  <a:schemeClr val="bg1"/>
                </a:solidFill>
                <a:latin typeface="Arial" pitchFamily="34" charset="0"/>
                <a:cs typeface="Arial" pitchFamily="34" charset="0"/>
              </a:rPr>
              <a:t>Funding</a:t>
            </a:r>
          </a:p>
          <a:p>
            <a:r>
              <a:rPr lang="en-US" sz="2800" b="1" dirty="0" smtClean="0">
                <a:solidFill>
                  <a:schemeClr val="bg1"/>
                </a:solidFill>
                <a:latin typeface="Arial" pitchFamily="34" charset="0"/>
                <a:cs typeface="Arial" pitchFamily="34" charset="0"/>
              </a:rPr>
              <a:t>Globalization</a:t>
            </a:r>
          </a:p>
          <a:p>
            <a:r>
              <a:rPr lang="en-US" sz="2800" b="1" dirty="0" smtClean="0">
                <a:solidFill>
                  <a:schemeClr val="bg1"/>
                </a:solidFill>
                <a:latin typeface="Arial" pitchFamily="34" charset="0"/>
                <a:cs typeface="Arial" pitchFamily="34" charset="0"/>
              </a:rPr>
              <a:t>Instruction/Pedagogy</a:t>
            </a:r>
          </a:p>
          <a:p>
            <a:r>
              <a:rPr lang="en-US" sz="2800" b="1" dirty="0" smtClean="0">
                <a:solidFill>
                  <a:schemeClr val="bg1"/>
                </a:solidFill>
                <a:latin typeface="Arial" pitchFamily="34" charset="0"/>
                <a:cs typeface="Arial" pitchFamily="34" charset="0"/>
              </a:rPr>
              <a:t>Leadership</a:t>
            </a:r>
          </a:p>
          <a:p>
            <a:r>
              <a:rPr lang="en-US" sz="2800" b="1" dirty="0" smtClean="0">
                <a:solidFill>
                  <a:schemeClr val="bg1"/>
                </a:solidFill>
                <a:latin typeface="Arial" pitchFamily="34" charset="0"/>
                <a:cs typeface="Arial" pitchFamily="34" charset="0"/>
              </a:rPr>
              <a:t>Research</a:t>
            </a:r>
          </a:p>
          <a:p>
            <a:r>
              <a:rPr lang="en-US" sz="2800" b="1" dirty="0" smtClean="0">
                <a:solidFill>
                  <a:schemeClr val="bg1"/>
                </a:solidFill>
                <a:latin typeface="Arial" pitchFamily="34" charset="0"/>
                <a:cs typeface="Arial" pitchFamily="34" charset="0"/>
              </a:rPr>
              <a:t>Technology</a:t>
            </a:r>
          </a:p>
          <a:p>
            <a:r>
              <a:rPr lang="en-US" sz="2800" b="1" dirty="0" smtClean="0">
                <a:solidFill>
                  <a:schemeClr val="bg1"/>
                </a:solidFill>
                <a:latin typeface="Arial" pitchFamily="34" charset="0"/>
                <a:cs typeface="Arial" pitchFamily="34" charset="0"/>
              </a:rPr>
              <a:t>World Events</a:t>
            </a:r>
          </a:p>
          <a:p>
            <a:r>
              <a:rPr lang="en-US" sz="2800" b="1" dirty="0" smtClean="0">
                <a:solidFill>
                  <a:schemeClr val="bg1"/>
                </a:solidFill>
                <a:latin typeface="Arial" pitchFamily="34" charset="0"/>
                <a:cs typeface="Arial" pitchFamily="34" charset="0"/>
              </a:rPr>
              <a:t> </a:t>
            </a:r>
            <a:endParaRPr lang="en-US" sz="2800" b="1" dirty="0">
              <a:solidFill>
                <a:schemeClr val="bg1"/>
              </a:solidFill>
              <a:latin typeface="Arial"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385" decel="100000"/>
                                        <p:tgtEl>
                                          <p:spTgt spid="3">
                                            <p:txEl>
                                              <p:pRg st="0" end="0"/>
                                            </p:txEl>
                                          </p:spTgt>
                                        </p:tgtEl>
                                      </p:cBhvr>
                                    </p:animEffect>
                                    <p:animScale>
                                      <p:cBhvr>
                                        <p:cTn id="8" dur="385" decel="100000"/>
                                        <p:tgtEl>
                                          <p:spTgt spid="3">
                                            <p:txEl>
                                              <p:pRg st="0" end="0"/>
                                            </p:txEl>
                                          </p:spTgt>
                                        </p:tgtEl>
                                      </p:cBhvr>
                                      <p:from x="10000" y="10000"/>
                                      <p:to x="200000" y="450000"/>
                                    </p:animScale>
                                    <p:animScale>
                                      <p:cBhvr>
                                        <p:cTn id="9" dur="615" accel="100000" fill="hold">
                                          <p:stCondLst>
                                            <p:cond delay="385"/>
                                          </p:stCondLst>
                                        </p:cTn>
                                        <p:tgtEl>
                                          <p:spTgt spid="3">
                                            <p:txEl>
                                              <p:pRg st="0" end="0"/>
                                            </p:txEl>
                                          </p:spTgt>
                                        </p:tgtEl>
                                      </p:cBhvr>
                                      <p:from x="200000" y="450000"/>
                                      <p:to x="100000" y="100000"/>
                                    </p:animScale>
                                    <p:set>
                                      <p:cBhvr>
                                        <p:cTn id="10" dur="385" fill="hold"/>
                                        <p:tgtEl>
                                          <p:spTgt spid="3">
                                            <p:txEl>
                                              <p:pRg st="0" end="0"/>
                                            </p:txEl>
                                          </p:spTgt>
                                        </p:tgtEl>
                                        <p:attrNameLst>
                                          <p:attrName>ppt_x</p:attrName>
                                        </p:attrNameLst>
                                      </p:cBhvr>
                                      <p:to>
                                        <p:strVal val="(0.5)"/>
                                      </p:to>
                                    </p:set>
                                    <p:anim from="(0.5)" to="(#ppt_x)" calcmode="lin" valueType="num">
                                      <p:cBhvr>
                                        <p:cTn id="11" dur="615" accel="100000" fill="hold">
                                          <p:stCondLst>
                                            <p:cond delay="385"/>
                                          </p:stCondLst>
                                        </p:cTn>
                                        <p:tgtEl>
                                          <p:spTgt spid="3">
                                            <p:txEl>
                                              <p:pRg st="0" end="0"/>
                                            </p:txEl>
                                          </p:spTgt>
                                        </p:tgtEl>
                                        <p:attrNameLst>
                                          <p:attrName>ppt_x</p:attrName>
                                        </p:attrNameLst>
                                      </p:cBhvr>
                                    </p:anim>
                                    <p:set>
                                      <p:cBhvr>
                                        <p:cTn id="12" dur="385" fill="hold"/>
                                        <p:tgtEl>
                                          <p:spTgt spid="3">
                                            <p:txEl>
                                              <p:pRg st="0" end="0"/>
                                            </p:txEl>
                                          </p:spTgt>
                                        </p:tgtEl>
                                        <p:attrNameLst>
                                          <p:attrName>ppt_y</p:attrName>
                                        </p:attrNameLst>
                                      </p:cBhvr>
                                      <p:to>
                                        <p:strVal val="(#ppt_y+0.4)"/>
                                      </p:to>
                                    </p:set>
                                    <p:anim from="(#ppt_y+0.4)" to="(#ppt_y)" calcmode="lin" valueType="num">
                                      <p:cBhvr>
                                        <p:cTn id="13" dur="615" accel="100000" fill="hold">
                                          <p:stCondLst>
                                            <p:cond delay="385"/>
                                          </p:stCondLst>
                                        </p:cTn>
                                        <p:tgtEl>
                                          <p:spTgt spid="3">
                                            <p:txEl>
                                              <p:pRg st="0" end="0"/>
                                            </p:txEl>
                                          </p:spTgt>
                                        </p:tgtEl>
                                        <p:attrNameLst>
                                          <p:attrName>ppt_y</p:attrName>
                                        </p:attrNameLst>
                                      </p:cBhvr>
                                    </p:anim>
                                  </p:childTnLst>
                                </p:cTn>
                              </p:par>
                            </p:childTnLst>
                          </p:cTn>
                        </p:par>
                        <p:par>
                          <p:cTn id="14" fill="hold">
                            <p:stCondLst>
                              <p:cond delay="1000"/>
                            </p:stCondLst>
                            <p:childTnLst>
                              <p:par>
                                <p:cTn id="15" presetID="51" presetClass="entr" presetSubtype="0"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385" decel="100000"/>
                                        <p:tgtEl>
                                          <p:spTgt spid="3">
                                            <p:txEl>
                                              <p:pRg st="1" end="1"/>
                                            </p:txEl>
                                          </p:spTgt>
                                        </p:tgtEl>
                                      </p:cBhvr>
                                    </p:animEffect>
                                    <p:animScale>
                                      <p:cBhvr>
                                        <p:cTn id="18" dur="385" decel="100000"/>
                                        <p:tgtEl>
                                          <p:spTgt spid="3">
                                            <p:txEl>
                                              <p:pRg st="1" end="1"/>
                                            </p:txEl>
                                          </p:spTgt>
                                        </p:tgtEl>
                                      </p:cBhvr>
                                      <p:from x="10000" y="10000"/>
                                      <p:to x="200000" y="450000"/>
                                    </p:animScale>
                                    <p:animScale>
                                      <p:cBhvr>
                                        <p:cTn id="19" dur="615" accel="100000" fill="hold">
                                          <p:stCondLst>
                                            <p:cond delay="385"/>
                                          </p:stCondLst>
                                        </p:cTn>
                                        <p:tgtEl>
                                          <p:spTgt spid="3">
                                            <p:txEl>
                                              <p:pRg st="1" end="1"/>
                                            </p:txEl>
                                          </p:spTgt>
                                        </p:tgtEl>
                                      </p:cBhvr>
                                      <p:from x="200000" y="450000"/>
                                      <p:to x="100000" y="100000"/>
                                    </p:animScale>
                                    <p:set>
                                      <p:cBhvr>
                                        <p:cTn id="20" dur="385" fill="hold"/>
                                        <p:tgtEl>
                                          <p:spTgt spid="3">
                                            <p:txEl>
                                              <p:pRg st="1" end="1"/>
                                            </p:txEl>
                                          </p:spTgt>
                                        </p:tgtEl>
                                        <p:attrNameLst>
                                          <p:attrName>ppt_x</p:attrName>
                                        </p:attrNameLst>
                                      </p:cBhvr>
                                      <p:to>
                                        <p:strVal val="(0.5)"/>
                                      </p:to>
                                    </p:set>
                                    <p:anim from="(0.5)" to="(#ppt_x)" calcmode="lin" valueType="num">
                                      <p:cBhvr>
                                        <p:cTn id="21" dur="615" accel="100000" fill="hold">
                                          <p:stCondLst>
                                            <p:cond delay="385"/>
                                          </p:stCondLst>
                                        </p:cTn>
                                        <p:tgtEl>
                                          <p:spTgt spid="3">
                                            <p:txEl>
                                              <p:pRg st="1" end="1"/>
                                            </p:txEl>
                                          </p:spTgt>
                                        </p:tgtEl>
                                        <p:attrNameLst>
                                          <p:attrName>ppt_x</p:attrName>
                                        </p:attrNameLst>
                                      </p:cBhvr>
                                    </p:anim>
                                    <p:set>
                                      <p:cBhvr>
                                        <p:cTn id="22" dur="385" fill="hold"/>
                                        <p:tgtEl>
                                          <p:spTgt spid="3">
                                            <p:txEl>
                                              <p:pRg st="1" end="1"/>
                                            </p:txEl>
                                          </p:spTgt>
                                        </p:tgtEl>
                                        <p:attrNameLst>
                                          <p:attrName>ppt_y</p:attrName>
                                        </p:attrNameLst>
                                      </p:cBhvr>
                                      <p:to>
                                        <p:strVal val="(#ppt_y+0.4)"/>
                                      </p:to>
                                    </p:set>
                                    <p:anim from="(#ppt_y+0.4)" to="(#ppt_y)" calcmode="lin" valueType="num">
                                      <p:cBhvr>
                                        <p:cTn id="23" dur="615" accel="100000" fill="hold">
                                          <p:stCondLst>
                                            <p:cond delay="385"/>
                                          </p:stCondLst>
                                        </p:cTn>
                                        <p:tgtEl>
                                          <p:spTgt spid="3">
                                            <p:txEl>
                                              <p:pRg st="1" end="1"/>
                                            </p:txEl>
                                          </p:spTgt>
                                        </p:tgtEl>
                                        <p:attrNameLst>
                                          <p:attrName>ppt_y</p:attrName>
                                        </p:attrNameLst>
                                      </p:cBhvr>
                                    </p:anim>
                                  </p:childTnLst>
                                </p:cTn>
                              </p:par>
                            </p:childTnLst>
                          </p:cTn>
                        </p:par>
                        <p:par>
                          <p:cTn id="24" fill="hold">
                            <p:stCondLst>
                              <p:cond delay="2000"/>
                            </p:stCondLst>
                            <p:childTnLst>
                              <p:par>
                                <p:cTn id="25" presetID="51" presetClass="entr" presetSubtype="0" fill="hold" nodeType="after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385" decel="100000"/>
                                        <p:tgtEl>
                                          <p:spTgt spid="3">
                                            <p:txEl>
                                              <p:pRg st="2" end="2"/>
                                            </p:txEl>
                                          </p:spTgt>
                                        </p:tgtEl>
                                      </p:cBhvr>
                                    </p:animEffect>
                                    <p:animScale>
                                      <p:cBhvr>
                                        <p:cTn id="28" dur="385" decel="100000"/>
                                        <p:tgtEl>
                                          <p:spTgt spid="3">
                                            <p:txEl>
                                              <p:pRg st="2" end="2"/>
                                            </p:txEl>
                                          </p:spTgt>
                                        </p:tgtEl>
                                      </p:cBhvr>
                                      <p:from x="10000" y="10000"/>
                                      <p:to x="200000" y="450000"/>
                                    </p:animScale>
                                    <p:animScale>
                                      <p:cBhvr>
                                        <p:cTn id="29" dur="615" accel="100000" fill="hold">
                                          <p:stCondLst>
                                            <p:cond delay="385"/>
                                          </p:stCondLst>
                                        </p:cTn>
                                        <p:tgtEl>
                                          <p:spTgt spid="3">
                                            <p:txEl>
                                              <p:pRg st="2" end="2"/>
                                            </p:txEl>
                                          </p:spTgt>
                                        </p:tgtEl>
                                      </p:cBhvr>
                                      <p:from x="200000" y="450000"/>
                                      <p:to x="100000" y="100000"/>
                                    </p:animScale>
                                    <p:set>
                                      <p:cBhvr>
                                        <p:cTn id="30" dur="385" fill="hold"/>
                                        <p:tgtEl>
                                          <p:spTgt spid="3">
                                            <p:txEl>
                                              <p:pRg st="2" end="2"/>
                                            </p:txEl>
                                          </p:spTgt>
                                        </p:tgtEl>
                                        <p:attrNameLst>
                                          <p:attrName>ppt_x</p:attrName>
                                        </p:attrNameLst>
                                      </p:cBhvr>
                                      <p:to>
                                        <p:strVal val="(0.5)"/>
                                      </p:to>
                                    </p:set>
                                    <p:anim from="(0.5)" to="(#ppt_x)" calcmode="lin" valueType="num">
                                      <p:cBhvr>
                                        <p:cTn id="31" dur="615" accel="100000" fill="hold">
                                          <p:stCondLst>
                                            <p:cond delay="385"/>
                                          </p:stCondLst>
                                        </p:cTn>
                                        <p:tgtEl>
                                          <p:spTgt spid="3">
                                            <p:txEl>
                                              <p:pRg st="2" end="2"/>
                                            </p:txEl>
                                          </p:spTgt>
                                        </p:tgtEl>
                                        <p:attrNameLst>
                                          <p:attrName>ppt_x</p:attrName>
                                        </p:attrNameLst>
                                      </p:cBhvr>
                                    </p:anim>
                                    <p:set>
                                      <p:cBhvr>
                                        <p:cTn id="32" dur="385" fill="hold"/>
                                        <p:tgtEl>
                                          <p:spTgt spid="3">
                                            <p:txEl>
                                              <p:pRg st="2" end="2"/>
                                            </p:txEl>
                                          </p:spTgt>
                                        </p:tgtEl>
                                        <p:attrNameLst>
                                          <p:attrName>ppt_y</p:attrName>
                                        </p:attrNameLst>
                                      </p:cBhvr>
                                      <p:to>
                                        <p:strVal val="(#ppt_y+0.4)"/>
                                      </p:to>
                                    </p:set>
                                    <p:anim from="(#ppt_y+0.4)" to="(#ppt_y)" calcmode="lin" valueType="num">
                                      <p:cBhvr>
                                        <p:cTn id="33" dur="615" accel="100000" fill="hold">
                                          <p:stCondLst>
                                            <p:cond delay="385"/>
                                          </p:stCondLst>
                                        </p:cTn>
                                        <p:tgtEl>
                                          <p:spTgt spid="3">
                                            <p:txEl>
                                              <p:pRg st="2" end="2"/>
                                            </p:txEl>
                                          </p:spTgt>
                                        </p:tgtEl>
                                        <p:attrNameLst>
                                          <p:attrName>ppt_y</p:attrName>
                                        </p:attrNameLst>
                                      </p:cBhvr>
                                    </p:anim>
                                  </p:childTnLst>
                                </p:cTn>
                              </p:par>
                            </p:childTnLst>
                          </p:cTn>
                        </p:par>
                        <p:par>
                          <p:cTn id="34" fill="hold">
                            <p:stCondLst>
                              <p:cond delay="3000"/>
                            </p:stCondLst>
                            <p:childTnLst>
                              <p:par>
                                <p:cTn id="35" presetID="51" presetClass="entr" presetSubtype="0" fill="hold" nodeType="after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385" decel="100000"/>
                                        <p:tgtEl>
                                          <p:spTgt spid="3">
                                            <p:txEl>
                                              <p:pRg st="3" end="3"/>
                                            </p:txEl>
                                          </p:spTgt>
                                        </p:tgtEl>
                                      </p:cBhvr>
                                    </p:animEffect>
                                    <p:animScale>
                                      <p:cBhvr>
                                        <p:cTn id="38" dur="385" decel="100000"/>
                                        <p:tgtEl>
                                          <p:spTgt spid="3">
                                            <p:txEl>
                                              <p:pRg st="3" end="3"/>
                                            </p:txEl>
                                          </p:spTgt>
                                        </p:tgtEl>
                                      </p:cBhvr>
                                      <p:from x="10000" y="10000"/>
                                      <p:to x="200000" y="450000"/>
                                    </p:animScale>
                                    <p:animScale>
                                      <p:cBhvr>
                                        <p:cTn id="39" dur="615" accel="100000" fill="hold">
                                          <p:stCondLst>
                                            <p:cond delay="385"/>
                                          </p:stCondLst>
                                        </p:cTn>
                                        <p:tgtEl>
                                          <p:spTgt spid="3">
                                            <p:txEl>
                                              <p:pRg st="3" end="3"/>
                                            </p:txEl>
                                          </p:spTgt>
                                        </p:tgtEl>
                                      </p:cBhvr>
                                      <p:from x="200000" y="450000"/>
                                      <p:to x="100000" y="100000"/>
                                    </p:animScale>
                                    <p:set>
                                      <p:cBhvr>
                                        <p:cTn id="40" dur="385" fill="hold"/>
                                        <p:tgtEl>
                                          <p:spTgt spid="3">
                                            <p:txEl>
                                              <p:pRg st="3" end="3"/>
                                            </p:txEl>
                                          </p:spTgt>
                                        </p:tgtEl>
                                        <p:attrNameLst>
                                          <p:attrName>ppt_x</p:attrName>
                                        </p:attrNameLst>
                                      </p:cBhvr>
                                      <p:to>
                                        <p:strVal val="(0.5)"/>
                                      </p:to>
                                    </p:set>
                                    <p:anim from="(0.5)" to="(#ppt_x)" calcmode="lin" valueType="num">
                                      <p:cBhvr>
                                        <p:cTn id="41" dur="615" accel="100000" fill="hold">
                                          <p:stCondLst>
                                            <p:cond delay="385"/>
                                          </p:stCondLst>
                                        </p:cTn>
                                        <p:tgtEl>
                                          <p:spTgt spid="3">
                                            <p:txEl>
                                              <p:pRg st="3" end="3"/>
                                            </p:txEl>
                                          </p:spTgt>
                                        </p:tgtEl>
                                        <p:attrNameLst>
                                          <p:attrName>ppt_x</p:attrName>
                                        </p:attrNameLst>
                                      </p:cBhvr>
                                    </p:anim>
                                    <p:set>
                                      <p:cBhvr>
                                        <p:cTn id="42" dur="385" fill="hold"/>
                                        <p:tgtEl>
                                          <p:spTgt spid="3">
                                            <p:txEl>
                                              <p:pRg st="3" end="3"/>
                                            </p:txEl>
                                          </p:spTgt>
                                        </p:tgtEl>
                                        <p:attrNameLst>
                                          <p:attrName>ppt_y</p:attrName>
                                        </p:attrNameLst>
                                      </p:cBhvr>
                                      <p:to>
                                        <p:strVal val="(#ppt_y+0.4)"/>
                                      </p:to>
                                    </p:set>
                                    <p:anim from="(#ppt_y+0.4)" to="(#ppt_y)" calcmode="lin" valueType="num">
                                      <p:cBhvr>
                                        <p:cTn id="43" dur="615" accel="100000" fill="hold">
                                          <p:stCondLst>
                                            <p:cond delay="385"/>
                                          </p:stCondLst>
                                        </p:cTn>
                                        <p:tgtEl>
                                          <p:spTgt spid="3">
                                            <p:txEl>
                                              <p:pRg st="3" end="3"/>
                                            </p:txEl>
                                          </p:spTgt>
                                        </p:tgtEl>
                                        <p:attrNameLst>
                                          <p:attrName>ppt_y</p:attrName>
                                        </p:attrNameLst>
                                      </p:cBhvr>
                                    </p:anim>
                                  </p:childTnLst>
                                </p:cTn>
                              </p:par>
                            </p:childTnLst>
                          </p:cTn>
                        </p:par>
                        <p:par>
                          <p:cTn id="44" fill="hold">
                            <p:stCondLst>
                              <p:cond delay="4000"/>
                            </p:stCondLst>
                            <p:childTnLst>
                              <p:par>
                                <p:cTn id="45" presetID="51" presetClass="entr" presetSubtype="0" fill="hold" nodeType="after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Effect transition="in" filter="fade">
                                      <p:cBhvr>
                                        <p:cTn id="47" dur="385" decel="100000"/>
                                        <p:tgtEl>
                                          <p:spTgt spid="3">
                                            <p:txEl>
                                              <p:pRg st="4" end="4"/>
                                            </p:txEl>
                                          </p:spTgt>
                                        </p:tgtEl>
                                      </p:cBhvr>
                                    </p:animEffect>
                                    <p:animScale>
                                      <p:cBhvr>
                                        <p:cTn id="48" dur="385" decel="100000"/>
                                        <p:tgtEl>
                                          <p:spTgt spid="3">
                                            <p:txEl>
                                              <p:pRg st="4" end="4"/>
                                            </p:txEl>
                                          </p:spTgt>
                                        </p:tgtEl>
                                      </p:cBhvr>
                                      <p:from x="10000" y="10000"/>
                                      <p:to x="200000" y="450000"/>
                                    </p:animScale>
                                    <p:animScale>
                                      <p:cBhvr>
                                        <p:cTn id="49" dur="615" accel="100000" fill="hold">
                                          <p:stCondLst>
                                            <p:cond delay="385"/>
                                          </p:stCondLst>
                                        </p:cTn>
                                        <p:tgtEl>
                                          <p:spTgt spid="3">
                                            <p:txEl>
                                              <p:pRg st="4" end="4"/>
                                            </p:txEl>
                                          </p:spTgt>
                                        </p:tgtEl>
                                      </p:cBhvr>
                                      <p:from x="200000" y="450000"/>
                                      <p:to x="100000" y="100000"/>
                                    </p:animScale>
                                    <p:set>
                                      <p:cBhvr>
                                        <p:cTn id="50" dur="385" fill="hold"/>
                                        <p:tgtEl>
                                          <p:spTgt spid="3">
                                            <p:txEl>
                                              <p:pRg st="4" end="4"/>
                                            </p:txEl>
                                          </p:spTgt>
                                        </p:tgtEl>
                                        <p:attrNameLst>
                                          <p:attrName>ppt_x</p:attrName>
                                        </p:attrNameLst>
                                      </p:cBhvr>
                                      <p:to>
                                        <p:strVal val="(0.5)"/>
                                      </p:to>
                                    </p:set>
                                    <p:anim from="(0.5)" to="(#ppt_x)" calcmode="lin" valueType="num">
                                      <p:cBhvr>
                                        <p:cTn id="51" dur="615" accel="100000" fill="hold">
                                          <p:stCondLst>
                                            <p:cond delay="385"/>
                                          </p:stCondLst>
                                        </p:cTn>
                                        <p:tgtEl>
                                          <p:spTgt spid="3">
                                            <p:txEl>
                                              <p:pRg st="4" end="4"/>
                                            </p:txEl>
                                          </p:spTgt>
                                        </p:tgtEl>
                                        <p:attrNameLst>
                                          <p:attrName>ppt_x</p:attrName>
                                        </p:attrNameLst>
                                      </p:cBhvr>
                                    </p:anim>
                                    <p:set>
                                      <p:cBhvr>
                                        <p:cTn id="52" dur="385" fill="hold"/>
                                        <p:tgtEl>
                                          <p:spTgt spid="3">
                                            <p:txEl>
                                              <p:pRg st="4" end="4"/>
                                            </p:txEl>
                                          </p:spTgt>
                                        </p:tgtEl>
                                        <p:attrNameLst>
                                          <p:attrName>ppt_y</p:attrName>
                                        </p:attrNameLst>
                                      </p:cBhvr>
                                      <p:to>
                                        <p:strVal val="(#ppt_y+0.4)"/>
                                      </p:to>
                                    </p:set>
                                    <p:anim from="(#ppt_y+0.4)" to="(#ppt_y)" calcmode="lin" valueType="num">
                                      <p:cBhvr>
                                        <p:cTn id="53" dur="615" accel="100000" fill="hold">
                                          <p:stCondLst>
                                            <p:cond delay="385"/>
                                          </p:stCondLst>
                                        </p:cTn>
                                        <p:tgtEl>
                                          <p:spTgt spid="3">
                                            <p:txEl>
                                              <p:pRg st="4" end="4"/>
                                            </p:txEl>
                                          </p:spTgt>
                                        </p:tgtEl>
                                        <p:attrNameLst>
                                          <p:attrName>ppt_y</p:attrName>
                                        </p:attrNameLst>
                                      </p:cBhvr>
                                    </p:anim>
                                  </p:childTnLst>
                                </p:cTn>
                              </p:par>
                            </p:childTnLst>
                          </p:cTn>
                        </p:par>
                        <p:par>
                          <p:cTn id="54" fill="hold">
                            <p:stCondLst>
                              <p:cond delay="5000"/>
                            </p:stCondLst>
                            <p:childTnLst>
                              <p:par>
                                <p:cTn id="55" presetID="51" presetClass="entr" presetSubtype="0" fill="hold" nodeType="afterEffect">
                                  <p:stCondLst>
                                    <p:cond delay="0"/>
                                  </p:stCondLst>
                                  <p:childTnLst>
                                    <p:set>
                                      <p:cBhvr>
                                        <p:cTn id="56" dur="1" fill="hold">
                                          <p:stCondLst>
                                            <p:cond delay="0"/>
                                          </p:stCondLst>
                                        </p:cTn>
                                        <p:tgtEl>
                                          <p:spTgt spid="3">
                                            <p:txEl>
                                              <p:pRg st="5" end="5"/>
                                            </p:txEl>
                                          </p:spTgt>
                                        </p:tgtEl>
                                        <p:attrNameLst>
                                          <p:attrName>style.visibility</p:attrName>
                                        </p:attrNameLst>
                                      </p:cBhvr>
                                      <p:to>
                                        <p:strVal val="visible"/>
                                      </p:to>
                                    </p:set>
                                    <p:animEffect transition="in" filter="fade">
                                      <p:cBhvr>
                                        <p:cTn id="57" dur="385" decel="100000"/>
                                        <p:tgtEl>
                                          <p:spTgt spid="3">
                                            <p:txEl>
                                              <p:pRg st="5" end="5"/>
                                            </p:txEl>
                                          </p:spTgt>
                                        </p:tgtEl>
                                      </p:cBhvr>
                                    </p:animEffect>
                                    <p:animScale>
                                      <p:cBhvr>
                                        <p:cTn id="58" dur="385" decel="100000"/>
                                        <p:tgtEl>
                                          <p:spTgt spid="3">
                                            <p:txEl>
                                              <p:pRg st="5" end="5"/>
                                            </p:txEl>
                                          </p:spTgt>
                                        </p:tgtEl>
                                      </p:cBhvr>
                                      <p:from x="10000" y="10000"/>
                                      <p:to x="200000" y="450000"/>
                                    </p:animScale>
                                    <p:animScale>
                                      <p:cBhvr>
                                        <p:cTn id="59" dur="615" accel="100000" fill="hold">
                                          <p:stCondLst>
                                            <p:cond delay="385"/>
                                          </p:stCondLst>
                                        </p:cTn>
                                        <p:tgtEl>
                                          <p:spTgt spid="3">
                                            <p:txEl>
                                              <p:pRg st="5" end="5"/>
                                            </p:txEl>
                                          </p:spTgt>
                                        </p:tgtEl>
                                      </p:cBhvr>
                                      <p:from x="200000" y="450000"/>
                                      <p:to x="100000" y="100000"/>
                                    </p:animScale>
                                    <p:set>
                                      <p:cBhvr>
                                        <p:cTn id="60" dur="385" fill="hold"/>
                                        <p:tgtEl>
                                          <p:spTgt spid="3">
                                            <p:txEl>
                                              <p:pRg st="5" end="5"/>
                                            </p:txEl>
                                          </p:spTgt>
                                        </p:tgtEl>
                                        <p:attrNameLst>
                                          <p:attrName>ppt_x</p:attrName>
                                        </p:attrNameLst>
                                      </p:cBhvr>
                                      <p:to>
                                        <p:strVal val="(0.5)"/>
                                      </p:to>
                                    </p:set>
                                    <p:anim from="(0.5)" to="(#ppt_x)" calcmode="lin" valueType="num">
                                      <p:cBhvr>
                                        <p:cTn id="61" dur="615" accel="100000" fill="hold">
                                          <p:stCondLst>
                                            <p:cond delay="385"/>
                                          </p:stCondLst>
                                        </p:cTn>
                                        <p:tgtEl>
                                          <p:spTgt spid="3">
                                            <p:txEl>
                                              <p:pRg st="5" end="5"/>
                                            </p:txEl>
                                          </p:spTgt>
                                        </p:tgtEl>
                                        <p:attrNameLst>
                                          <p:attrName>ppt_x</p:attrName>
                                        </p:attrNameLst>
                                      </p:cBhvr>
                                    </p:anim>
                                    <p:set>
                                      <p:cBhvr>
                                        <p:cTn id="62" dur="385" fill="hold"/>
                                        <p:tgtEl>
                                          <p:spTgt spid="3">
                                            <p:txEl>
                                              <p:pRg st="5" end="5"/>
                                            </p:txEl>
                                          </p:spTgt>
                                        </p:tgtEl>
                                        <p:attrNameLst>
                                          <p:attrName>ppt_y</p:attrName>
                                        </p:attrNameLst>
                                      </p:cBhvr>
                                      <p:to>
                                        <p:strVal val="(#ppt_y+0.4)"/>
                                      </p:to>
                                    </p:set>
                                    <p:anim from="(#ppt_y+0.4)" to="(#ppt_y)" calcmode="lin" valueType="num">
                                      <p:cBhvr>
                                        <p:cTn id="63" dur="615" accel="100000" fill="hold">
                                          <p:stCondLst>
                                            <p:cond delay="385"/>
                                          </p:stCondLst>
                                        </p:cTn>
                                        <p:tgtEl>
                                          <p:spTgt spid="3">
                                            <p:txEl>
                                              <p:pRg st="5" end="5"/>
                                            </p:txEl>
                                          </p:spTgt>
                                        </p:tgtEl>
                                        <p:attrNameLst>
                                          <p:attrName>ppt_y</p:attrName>
                                        </p:attrNameLst>
                                      </p:cBhvr>
                                    </p:anim>
                                  </p:childTnLst>
                                </p:cTn>
                              </p:par>
                            </p:childTnLst>
                          </p:cTn>
                        </p:par>
                        <p:par>
                          <p:cTn id="64" fill="hold">
                            <p:stCondLst>
                              <p:cond delay="6000"/>
                            </p:stCondLst>
                            <p:childTnLst>
                              <p:par>
                                <p:cTn id="65" presetID="51" presetClass="entr" presetSubtype="0" fill="hold" nodeType="after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Effect transition="in" filter="fade">
                                      <p:cBhvr>
                                        <p:cTn id="67" dur="385" decel="100000"/>
                                        <p:tgtEl>
                                          <p:spTgt spid="3">
                                            <p:txEl>
                                              <p:pRg st="6" end="6"/>
                                            </p:txEl>
                                          </p:spTgt>
                                        </p:tgtEl>
                                      </p:cBhvr>
                                    </p:animEffect>
                                    <p:animScale>
                                      <p:cBhvr>
                                        <p:cTn id="68" dur="385" decel="100000"/>
                                        <p:tgtEl>
                                          <p:spTgt spid="3">
                                            <p:txEl>
                                              <p:pRg st="6" end="6"/>
                                            </p:txEl>
                                          </p:spTgt>
                                        </p:tgtEl>
                                      </p:cBhvr>
                                      <p:from x="10000" y="10000"/>
                                      <p:to x="200000" y="450000"/>
                                    </p:animScale>
                                    <p:animScale>
                                      <p:cBhvr>
                                        <p:cTn id="69" dur="615" accel="100000" fill="hold">
                                          <p:stCondLst>
                                            <p:cond delay="385"/>
                                          </p:stCondLst>
                                        </p:cTn>
                                        <p:tgtEl>
                                          <p:spTgt spid="3">
                                            <p:txEl>
                                              <p:pRg st="6" end="6"/>
                                            </p:txEl>
                                          </p:spTgt>
                                        </p:tgtEl>
                                      </p:cBhvr>
                                      <p:from x="200000" y="450000"/>
                                      <p:to x="100000" y="100000"/>
                                    </p:animScale>
                                    <p:set>
                                      <p:cBhvr>
                                        <p:cTn id="70" dur="385" fill="hold"/>
                                        <p:tgtEl>
                                          <p:spTgt spid="3">
                                            <p:txEl>
                                              <p:pRg st="6" end="6"/>
                                            </p:txEl>
                                          </p:spTgt>
                                        </p:tgtEl>
                                        <p:attrNameLst>
                                          <p:attrName>ppt_x</p:attrName>
                                        </p:attrNameLst>
                                      </p:cBhvr>
                                      <p:to>
                                        <p:strVal val="(0.5)"/>
                                      </p:to>
                                    </p:set>
                                    <p:anim from="(0.5)" to="(#ppt_x)" calcmode="lin" valueType="num">
                                      <p:cBhvr>
                                        <p:cTn id="71" dur="615" accel="100000" fill="hold">
                                          <p:stCondLst>
                                            <p:cond delay="385"/>
                                          </p:stCondLst>
                                        </p:cTn>
                                        <p:tgtEl>
                                          <p:spTgt spid="3">
                                            <p:txEl>
                                              <p:pRg st="6" end="6"/>
                                            </p:txEl>
                                          </p:spTgt>
                                        </p:tgtEl>
                                        <p:attrNameLst>
                                          <p:attrName>ppt_x</p:attrName>
                                        </p:attrNameLst>
                                      </p:cBhvr>
                                    </p:anim>
                                    <p:set>
                                      <p:cBhvr>
                                        <p:cTn id="72" dur="385" fill="hold"/>
                                        <p:tgtEl>
                                          <p:spTgt spid="3">
                                            <p:txEl>
                                              <p:pRg st="6" end="6"/>
                                            </p:txEl>
                                          </p:spTgt>
                                        </p:tgtEl>
                                        <p:attrNameLst>
                                          <p:attrName>ppt_y</p:attrName>
                                        </p:attrNameLst>
                                      </p:cBhvr>
                                      <p:to>
                                        <p:strVal val="(#ppt_y+0.4)"/>
                                      </p:to>
                                    </p:set>
                                    <p:anim from="(#ppt_y+0.4)" to="(#ppt_y)" calcmode="lin" valueType="num">
                                      <p:cBhvr>
                                        <p:cTn id="73" dur="615" accel="100000" fill="hold">
                                          <p:stCondLst>
                                            <p:cond delay="385"/>
                                          </p:stCondLst>
                                        </p:cTn>
                                        <p:tgtEl>
                                          <p:spTgt spid="3">
                                            <p:txEl>
                                              <p:pRg st="6" end="6"/>
                                            </p:txEl>
                                          </p:spTgt>
                                        </p:tgtEl>
                                        <p:attrNameLst>
                                          <p:attrName>ppt_y</p:attrName>
                                        </p:attrNameLst>
                                      </p:cBhvr>
                                    </p:anim>
                                  </p:childTnLst>
                                </p:cTn>
                              </p:par>
                            </p:childTnLst>
                          </p:cTn>
                        </p:par>
                        <p:par>
                          <p:cTn id="74" fill="hold">
                            <p:stCondLst>
                              <p:cond delay="7000"/>
                            </p:stCondLst>
                            <p:childTnLst>
                              <p:par>
                                <p:cTn id="75" presetID="51" presetClass="entr" presetSubtype="0" fill="hold" nodeType="afterEffect">
                                  <p:stCondLst>
                                    <p:cond delay="0"/>
                                  </p:stCondLst>
                                  <p:childTnLst>
                                    <p:set>
                                      <p:cBhvr>
                                        <p:cTn id="76" dur="1" fill="hold">
                                          <p:stCondLst>
                                            <p:cond delay="0"/>
                                          </p:stCondLst>
                                        </p:cTn>
                                        <p:tgtEl>
                                          <p:spTgt spid="3">
                                            <p:txEl>
                                              <p:pRg st="7" end="7"/>
                                            </p:txEl>
                                          </p:spTgt>
                                        </p:tgtEl>
                                        <p:attrNameLst>
                                          <p:attrName>style.visibility</p:attrName>
                                        </p:attrNameLst>
                                      </p:cBhvr>
                                      <p:to>
                                        <p:strVal val="visible"/>
                                      </p:to>
                                    </p:set>
                                    <p:animEffect transition="in" filter="fade">
                                      <p:cBhvr>
                                        <p:cTn id="77" dur="385" decel="100000"/>
                                        <p:tgtEl>
                                          <p:spTgt spid="3">
                                            <p:txEl>
                                              <p:pRg st="7" end="7"/>
                                            </p:txEl>
                                          </p:spTgt>
                                        </p:tgtEl>
                                      </p:cBhvr>
                                    </p:animEffect>
                                    <p:animScale>
                                      <p:cBhvr>
                                        <p:cTn id="78" dur="385" decel="100000"/>
                                        <p:tgtEl>
                                          <p:spTgt spid="3">
                                            <p:txEl>
                                              <p:pRg st="7" end="7"/>
                                            </p:txEl>
                                          </p:spTgt>
                                        </p:tgtEl>
                                      </p:cBhvr>
                                      <p:from x="10000" y="10000"/>
                                      <p:to x="200000" y="450000"/>
                                    </p:animScale>
                                    <p:animScale>
                                      <p:cBhvr>
                                        <p:cTn id="79" dur="615" accel="100000" fill="hold">
                                          <p:stCondLst>
                                            <p:cond delay="385"/>
                                          </p:stCondLst>
                                        </p:cTn>
                                        <p:tgtEl>
                                          <p:spTgt spid="3">
                                            <p:txEl>
                                              <p:pRg st="7" end="7"/>
                                            </p:txEl>
                                          </p:spTgt>
                                        </p:tgtEl>
                                      </p:cBhvr>
                                      <p:from x="200000" y="450000"/>
                                      <p:to x="100000" y="100000"/>
                                    </p:animScale>
                                    <p:set>
                                      <p:cBhvr>
                                        <p:cTn id="80" dur="385" fill="hold"/>
                                        <p:tgtEl>
                                          <p:spTgt spid="3">
                                            <p:txEl>
                                              <p:pRg st="7" end="7"/>
                                            </p:txEl>
                                          </p:spTgt>
                                        </p:tgtEl>
                                        <p:attrNameLst>
                                          <p:attrName>ppt_x</p:attrName>
                                        </p:attrNameLst>
                                      </p:cBhvr>
                                      <p:to>
                                        <p:strVal val="(0.5)"/>
                                      </p:to>
                                    </p:set>
                                    <p:anim from="(0.5)" to="(#ppt_x)" calcmode="lin" valueType="num">
                                      <p:cBhvr>
                                        <p:cTn id="81" dur="615" accel="100000" fill="hold">
                                          <p:stCondLst>
                                            <p:cond delay="385"/>
                                          </p:stCondLst>
                                        </p:cTn>
                                        <p:tgtEl>
                                          <p:spTgt spid="3">
                                            <p:txEl>
                                              <p:pRg st="7" end="7"/>
                                            </p:txEl>
                                          </p:spTgt>
                                        </p:tgtEl>
                                        <p:attrNameLst>
                                          <p:attrName>ppt_x</p:attrName>
                                        </p:attrNameLst>
                                      </p:cBhvr>
                                    </p:anim>
                                    <p:set>
                                      <p:cBhvr>
                                        <p:cTn id="82" dur="385" fill="hold"/>
                                        <p:tgtEl>
                                          <p:spTgt spid="3">
                                            <p:txEl>
                                              <p:pRg st="7" end="7"/>
                                            </p:txEl>
                                          </p:spTgt>
                                        </p:tgtEl>
                                        <p:attrNameLst>
                                          <p:attrName>ppt_y</p:attrName>
                                        </p:attrNameLst>
                                      </p:cBhvr>
                                      <p:to>
                                        <p:strVal val="(#ppt_y+0.4)"/>
                                      </p:to>
                                    </p:set>
                                    <p:anim from="(#ppt_y+0.4)" to="(#ppt_y)" calcmode="lin" valueType="num">
                                      <p:cBhvr>
                                        <p:cTn id="83" dur="615" accel="100000" fill="hold">
                                          <p:stCondLst>
                                            <p:cond delay="385"/>
                                          </p:stCondLst>
                                        </p:cTn>
                                        <p:tgtEl>
                                          <p:spTgt spid="3">
                                            <p:txEl>
                                              <p:pRg st="7" end="7"/>
                                            </p:txEl>
                                          </p:spTgt>
                                        </p:tgtEl>
                                        <p:attrNameLst>
                                          <p:attrName>ppt_y</p:attrName>
                                        </p:attrNameLst>
                                      </p:cBhvr>
                                    </p:anim>
                                  </p:childTnLst>
                                </p:cTn>
                              </p:par>
                            </p:childTnLst>
                          </p:cTn>
                        </p:par>
                        <p:par>
                          <p:cTn id="84" fill="hold">
                            <p:stCondLst>
                              <p:cond delay="8000"/>
                            </p:stCondLst>
                            <p:childTnLst>
                              <p:par>
                                <p:cTn id="85" presetID="51" presetClass="entr" presetSubtype="0" fill="hold" nodeType="afterEffect">
                                  <p:stCondLst>
                                    <p:cond delay="0"/>
                                  </p:stCondLst>
                                  <p:childTnLst>
                                    <p:set>
                                      <p:cBhvr>
                                        <p:cTn id="86" dur="1" fill="hold">
                                          <p:stCondLst>
                                            <p:cond delay="0"/>
                                          </p:stCondLst>
                                        </p:cTn>
                                        <p:tgtEl>
                                          <p:spTgt spid="3">
                                            <p:txEl>
                                              <p:pRg st="11" end="11"/>
                                            </p:txEl>
                                          </p:spTgt>
                                        </p:tgtEl>
                                        <p:attrNameLst>
                                          <p:attrName>style.visibility</p:attrName>
                                        </p:attrNameLst>
                                      </p:cBhvr>
                                      <p:to>
                                        <p:strVal val="visible"/>
                                      </p:to>
                                    </p:set>
                                    <p:animEffect transition="in" filter="fade">
                                      <p:cBhvr>
                                        <p:cTn id="87" dur="385" decel="100000"/>
                                        <p:tgtEl>
                                          <p:spTgt spid="3">
                                            <p:txEl>
                                              <p:pRg st="11" end="11"/>
                                            </p:txEl>
                                          </p:spTgt>
                                        </p:tgtEl>
                                      </p:cBhvr>
                                    </p:animEffect>
                                    <p:animScale>
                                      <p:cBhvr>
                                        <p:cTn id="88" dur="385" decel="100000"/>
                                        <p:tgtEl>
                                          <p:spTgt spid="3">
                                            <p:txEl>
                                              <p:pRg st="11" end="11"/>
                                            </p:txEl>
                                          </p:spTgt>
                                        </p:tgtEl>
                                      </p:cBhvr>
                                      <p:from x="10000" y="10000"/>
                                      <p:to x="200000" y="450000"/>
                                    </p:animScale>
                                    <p:animScale>
                                      <p:cBhvr>
                                        <p:cTn id="89" dur="615" accel="100000" fill="hold">
                                          <p:stCondLst>
                                            <p:cond delay="385"/>
                                          </p:stCondLst>
                                        </p:cTn>
                                        <p:tgtEl>
                                          <p:spTgt spid="3">
                                            <p:txEl>
                                              <p:pRg st="11" end="11"/>
                                            </p:txEl>
                                          </p:spTgt>
                                        </p:tgtEl>
                                      </p:cBhvr>
                                      <p:from x="200000" y="450000"/>
                                      <p:to x="100000" y="100000"/>
                                    </p:animScale>
                                    <p:set>
                                      <p:cBhvr>
                                        <p:cTn id="90" dur="385" fill="hold"/>
                                        <p:tgtEl>
                                          <p:spTgt spid="3">
                                            <p:txEl>
                                              <p:pRg st="11" end="11"/>
                                            </p:txEl>
                                          </p:spTgt>
                                        </p:tgtEl>
                                        <p:attrNameLst>
                                          <p:attrName>ppt_x</p:attrName>
                                        </p:attrNameLst>
                                      </p:cBhvr>
                                      <p:to>
                                        <p:strVal val="(0.5)"/>
                                      </p:to>
                                    </p:set>
                                    <p:anim from="(0.5)" to="(#ppt_x)" calcmode="lin" valueType="num">
                                      <p:cBhvr>
                                        <p:cTn id="91" dur="615" accel="100000" fill="hold">
                                          <p:stCondLst>
                                            <p:cond delay="385"/>
                                          </p:stCondLst>
                                        </p:cTn>
                                        <p:tgtEl>
                                          <p:spTgt spid="3">
                                            <p:txEl>
                                              <p:pRg st="11" end="11"/>
                                            </p:txEl>
                                          </p:spTgt>
                                        </p:tgtEl>
                                        <p:attrNameLst>
                                          <p:attrName>ppt_x</p:attrName>
                                        </p:attrNameLst>
                                      </p:cBhvr>
                                    </p:anim>
                                    <p:set>
                                      <p:cBhvr>
                                        <p:cTn id="92" dur="385" fill="hold"/>
                                        <p:tgtEl>
                                          <p:spTgt spid="3">
                                            <p:txEl>
                                              <p:pRg st="11" end="11"/>
                                            </p:txEl>
                                          </p:spTgt>
                                        </p:tgtEl>
                                        <p:attrNameLst>
                                          <p:attrName>ppt_y</p:attrName>
                                        </p:attrNameLst>
                                      </p:cBhvr>
                                      <p:to>
                                        <p:strVal val="(#ppt_y+0.4)"/>
                                      </p:to>
                                    </p:set>
                                    <p:anim from="(#ppt_y+0.4)" to="(#ppt_y)" calcmode="lin" valueType="num">
                                      <p:cBhvr>
                                        <p:cTn id="93" dur="615" accel="100000" fill="hold">
                                          <p:stCondLst>
                                            <p:cond delay="385"/>
                                          </p:stCondLst>
                                        </p:cTn>
                                        <p:tgtEl>
                                          <p:spTgt spid="3">
                                            <p:txEl>
                                              <p:pRg st="11" end="11"/>
                                            </p:txEl>
                                          </p:spTgt>
                                        </p:tgtEl>
                                        <p:attrNameLst>
                                          <p:attrName>ppt_y</p:attrName>
                                        </p:attrNameLst>
                                      </p:cBhvr>
                                    </p:anim>
                                  </p:childTnLst>
                                </p:cTn>
                              </p:par>
                            </p:childTnLst>
                          </p:cTn>
                        </p:par>
                        <p:par>
                          <p:cTn id="94" fill="hold">
                            <p:stCondLst>
                              <p:cond delay="9000"/>
                            </p:stCondLst>
                            <p:childTnLst>
                              <p:par>
                                <p:cTn id="95" presetID="51" presetClass="entr" presetSubtype="0" fill="hold" nodeType="afterEffect">
                                  <p:stCondLst>
                                    <p:cond delay="0"/>
                                  </p:stCondLst>
                                  <p:childTnLst>
                                    <p:set>
                                      <p:cBhvr>
                                        <p:cTn id="96" dur="1" fill="hold">
                                          <p:stCondLst>
                                            <p:cond delay="0"/>
                                          </p:stCondLst>
                                        </p:cTn>
                                        <p:tgtEl>
                                          <p:spTgt spid="3">
                                            <p:txEl>
                                              <p:pRg st="12" end="12"/>
                                            </p:txEl>
                                          </p:spTgt>
                                        </p:tgtEl>
                                        <p:attrNameLst>
                                          <p:attrName>style.visibility</p:attrName>
                                        </p:attrNameLst>
                                      </p:cBhvr>
                                      <p:to>
                                        <p:strVal val="visible"/>
                                      </p:to>
                                    </p:set>
                                    <p:animEffect transition="in" filter="fade">
                                      <p:cBhvr>
                                        <p:cTn id="97" dur="385" decel="100000"/>
                                        <p:tgtEl>
                                          <p:spTgt spid="3">
                                            <p:txEl>
                                              <p:pRg st="12" end="12"/>
                                            </p:txEl>
                                          </p:spTgt>
                                        </p:tgtEl>
                                      </p:cBhvr>
                                    </p:animEffect>
                                    <p:animScale>
                                      <p:cBhvr>
                                        <p:cTn id="98" dur="385" decel="100000"/>
                                        <p:tgtEl>
                                          <p:spTgt spid="3">
                                            <p:txEl>
                                              <p:pRg st="12" end="12"/>
                                            </p:txEl>
                                          </p:spTgt>
                                        </p:tgtEl>
                                      </p:cBhvr>
                                      <p:from x="10000" y="10000"/>
                                      <p:to x="200000" y="450000"/>
                                    </p:animScale>
                                    <p:animScale>
                                      <p:cBhvr>
                                        <p:cTn id="99" dur="615" accel="100000" fill="hold">
                                          <p:stCondLst>
                                            <p:cond delay="385"/>
                                          </p:stCondLst>
                                        </p:cTn>
                                        <p:tgtEl>
                                          <p:spTgt spid="3">
                                            <p:txEl>
                                              <p:pRg st="12" end="12"/>
                                            </p:txEl>
                                          </p:spTgt>
                                        </p:tgtEl>
                                      </p:cBhvr>
                                      <p:from x="200000" y="450000"/>
                                      <p:to x="100000" y="100000"/>
                                    </p:animScale>
                                    <p:set>
                                      <p:cBhvr>
                                        <p:cTn id="100" dur="385" fill="hold"/>
                                        <p:tgtEl>
                                          <p:spTgt spid="3">
                                            <p:txEl>
                                              <p:pRg st="12" end="12"/>
                                            </p:txEl>
                                          </p:spTgt>
                                        </p:tgtEl>
                                        <p:attrNameLst>
                                          <p:attrName>ppt_x</p:attrName>
                                        </p:attrNameLst>
                                      </p:cBhvr>
                                      <p:to>
                                        <p:strVal val="(0.5)"/>
                                      </p:to>
                                    </p:set>
                                    <p:anim from="(0.5)" to="(#ppt_x)" calcmode="lin" valueType="num">
                                      <p:cBhvr>
                                        <p:cTn id="101" dur="615" accel="100000" fill="hold">
                                          <p:stCondLst>
                                            <p:cond delay="385"/>
                                          </p:stCondLst>
                                        </p:cTn>
                                        <p:tgtEl>
                                          <p:spTgt spid="3">
                                            <p:txEl>
                                              <p:pRg st="12" end="12"/>
                                            </p:txEl>
                                          </p:spTgt>
                                        </p:tgtEl>
                                        <p:attrNameLst>
                                          <p:attrName>ppt_x</p:attrName>
                                        </p:attrNameLst>
                                      </p:cBhvr>
                                    </p:anim>
                                    <p:set>
                                      <p:cBhvr>
                                        <p:cTn id="102" dur="385" fill="hold"/>
                                        <p:tgtEl>
                                          <p:spTgt spid="3">
                                            <p:txEl>
                                              <p:pRg st="12" end="12"/>
                                            </p:txEl>
                                          </p:spTgt>
                                        </p:tgtEl>
                                        <p:attrNameLst>
                                          <p:attrName>ppt_y</p:attrName>
                                        </p:attrNameLst>
                                      </p:cBhvr>
                                      <p:to>
                                        <p:strVal val="(#ppt_y+0.4)"/>
                                      </p:to>
                                    </p:set>
                                    <p:anim from="(#ppt_y+0.4)" to="(#ppt_y)" calcmode="lin" valueType="num">
                                      <p:cBhvr>
                                        <p:cTn id="103" dur="615" accel="100000" fill="hold">
                                          <p:stCondLst>
                                            <p:cond delay="385"/>
                                          </p:stCondLst>
                                        </p:cTn>
                                        <p:tgtEl>
                                          <p:spTgt spid="3">
                                            <p:txEl>
                                              <p:pRg st="12" end="12"/>
                                            </p:txEl>
                                          </p:spTgt>
                                        </p:tgtEl>
                                        <p:attrNameLst>
                                          <p:attrName>ppt_y</p:attrName>
                                        </p:attrNameLst>
                                      </p:cBhvr>
                                    </p:anim>
                                  </p:childTnLst>
                                </p:cTn>
                              </p:par>
                            </p:childTnLst>
                          </p:cTn>
                        </p:par>
                        <p:par>
                          <p:cTn id="104" fill="hold">
                            <p:stCondLst>
                              <p:cond delay="10000"/>
                            </p:stCondLst>
                            <p:childTnLst>
                              <p:par>
                                <p:cTn id="105" presetID="51" presetClass="entr" presetSubtype="0" fill="hold" nodeType="afterEffect">
                                  <p:stCondLst>
                                    <p:cond delay="0"/>
                                  </p:stCondLst>
                                  <p:childTnLst>
                                    <p:set>
                                      <p:cBhvr>
                                        <p:cTn id="106" dur="1" fill="hold">
                                          <p:stCondLst>
                                            <p:cond delay="0"/>
                                          </p:stCondLst>
                                        </p:cTn>
                                        <p:tgtEl>
                                          <p:spTgt spid="3">
                                            <p:txEl>
                                              <p:pRg st="13" end="13"/>
                                            </p:txEl>
                                          </p:spTgt>
                                        </p:tgtEl>
                                        <p:attrNameLst>
                                          <p:attrName>style.visibility</p:attrName>
                                        </p:attrNameLst>
                                      </p:cBhvr>
                                      <p:to>
                                        <p:strVal val="visible"/>
                                      </p:to>
                                    </p:set>
                                    <p:animEffect transition="in" filter="fade">
                                      <p:cBhvr>
                                        <p:cTn id="107" dur="385" decel="100000"/>
                                        <p:tgtEl>
                                          <p:spTgt spid="3">
                                            <p:txEl>
                                              <p:pRg st="13" end="13"/>
                                            </p:txEl>
                                          </p:spTgt>
                                        </p:tgtEl>
                                      </p:cBhvr>
                                    </p:animEffect>
                                    <p:animScale>
                                      <p:cBhvr>
                                        <p:cTn id="108" dur="385" decel="100000"/>
                                        <p:tgtEl>
                                          <p:spTgt spid="3">
                                            <p:txEl>
                                              <p:pRg st="13" end="13"/>
                                            </p:txEl>
                                          </p:spTgt>
                                        </p:tgtEl>
                                      </p:cBhvr>
                                      <p:from x="10000" y="10000"/>
                                      <p:to x="200000" y="450000"/>
                                    </p:animScale>
                                    <p:animScale>
                                      <p:cBhvr>
                                        <p:cTn id="109" dur="615" accel="100000" fill="hold">
                                          <p:stCondLst>
                                            <p:cond delay="385"/>
                                          </p:stCondLst>
                                        </p:cTn>
                                        <p:tgtEl>
                                          <p:spTgt spid="3">
                                            <p:txEl>
                                              <p:pRg st="13" end="13"/>
                                            </p:txEl>
                                          </p:spTgt>
                                        </p:tgtEl>
                                      </p:cBhvr>
                                      <p:from x="200000" y="450000"/>
                                      <p:to x="100000" y="100000"/>
                                    </p:animScale>
                                    <p:set>
                                      <p:cBhvr>
                                        <p:cTn id="110" dur="385" fill="hold"/>
                                        <p:tgtEl>
                                          <p:spTgt spid="3">
                                            <p:txEl>
                                              <p:pRg st="13" end="13"/>
                                            </p:txEl>
                                          </p:spTgt>
                                        </p:tgtEl>
                                        <p:attrNameLst>
                                          <p:attrName>ppt_x</p:attrName>
                                        </p:attrNameLst>
                                      </p:cBhvr>
                                      <p:to>
                                        <p:strVal val="(0.5)"/>
                                      </p:to>
                                    </p:set>
                                    <p:anim from="(0.5)" to="(#ppt_x)" calcmode="lin" valueType="num">
                                      <p:cBhvr>
                                        <p:cTn id="111" dur="615" accel="100000" fill="hold">
                                          <p:stCondLst>
                                            <p:cond delay="385"/>
                                          </p:stCondLst>
                                        </p:cTn>
                                        <p:tgtEl>
                                          <p:spTgt spid="3">
                                            <p:txEl>
                                              <p:pRg st="13" end="13"/>
                                            </p:txEl>
                                          </p:spTgt>
                                        </p:tgtEl>
                                        <p:attrNameLst>
                                          <p:attrName>ppt_x</p:attrName>
                                        </p:attrNameLst>
                                      </p:cBhvr>
                                    </p:anim>
                                    <p:set>
                                      <p:cBhvr>
                                        <p:cTn id="112" dur="385" fill="hold"/>
                                        <p:tgtEl>
                                          <p:spTgt spid="3">
                                            <p:txEl>
                                              <p:pRg st="13" end="13"/>
                                            </p:txEl>
                                          </p:spTgt>
                                        </p:tgtEl>
                                        <p:attrNameLst>
                                          <p:attrName>ppt_y</p:attrName>
                                        </p:attrNameLst>
                                      </p:cBhvr>
                                      <p:to>
                                        <p:strVal val="(#ppt_y+0.4)"/>
                                      </p:to>
                                    </p:set>
                                    <p:anim from="(#ppt_y+0.4)" to="(#ppt_y)" calcmode="lin" valueType="num">
                                      <p:cBhvr>
                                        <p:cTn id="113" dur="615" accel="100000" fill="hold">
                                          <p:stCondLst>
                                            <p:cond delay="385"/>
                                          </p:stCondLst>
                                        </p:cTn>
                                        <p:tgtEl>
                                          <p:spTgt spid="3">
                                            <p:txEl>
                                              <p:pRg st="13" end="13"/>
                                            </p:txEl>
                                          </p:spTgt>
                                        </p:tgtEl>
                                        <p:attrNameLst>
                                          <p:attrName>ppt_y</p:attrName>
                                        </p:attrNameLst>
                                      </p:cBhvr>
                                    </p:anim>
                                  </p:childTnLst>
                                </p:cTn>
                              </p:par>
                            </p:childTnLst>
                          </p:cTn>
                        </p:par>
                        <p:par>
                          <p:cTn id="114" fill="hold">
                            <p:stCondLst>
                              <p:cond delay="11000"/>
                            </p:stCondLst>
                            <p:childTnLst>
                              <p:par>
                                <p:cTn id="115" presetID="51" presetClass="entr" presetSubtype="0" fill="hold" nodeType="afterEffect">
                                  <p:stCondLst>
                                    <p:cond delay="0"/>
                                  </p:stCondLst>
                                  <p:childTnLst>
                                    <p:set>
                                      <p:cBhvr>
                                        <p:cTn id="116" dur="1" fill="hold">
                                          <p:stCondLst>
                                            <p:cond delay="0"/>
                                          </p:stCondLst>
                                        </p:cTn>
                                        <p:tgtEl>
                                          <p:spTgt spid="3">
                                            <p:txEl>
                                              <p:pRg st="14" end="14"/>
                                            </p:txEl>
                                          </p:spTgt>
                                        </p:tgtEl>
                                        <p:attrNameLst>
                                          <p:attrName>style.visibility</p:attrName>
                                        </p:attrNameLst>
                                      </p:cBhvr>
                                      <p:to>
                                        <p:strVal val="visible"/>
                                      </p:to>
                                    </p:set>
                                    <p:animEffect transition="in" filter="fade">
                                      <p:cBhvr>
                                        <p:cTn id="117" dur="385" decel="100000"/>
                                        <p:tgtEl>
                                          <p:spTgt spid="3">
                                            <p:txEl>
                                              <p:pRg st="14" end="14"/>
                                            </p:txEl>
                                          </p:spTgt>
                                        </p:tgtEl>
                                      </p:cBhvr>
                                    </p:animEffect>
                                    <p:animScale>
                                      <p:cBhvr>
                                        <p:cTn id="118" dur="385" decel="100000"/>
                                        <p:tgtEl>
                                          <p:spTgt spid="3">
                                            <p:txEl>
                                              <p:pRg st="14" end="14"/>
                                            </p:txEl>
                                          </p:spTgt>
                                        </p:tgtEl>
                                      </p:cBhvr>
                                      <p:from x="10000" y="10000"/>
                                      <p:to x="200000" y="450000"/>
                                    </p:animScale>
                                    <p:animScale>
                                      <p:cBhvr>
                                        <p:cTn id="119" dur="615" accel="100000" fill="hold">
                                          <p:stCondLst>
                                            <p:cond delay="385"/>
                                          </p:stCondLst>
                                        </p:cTn>
                                        <p:tgtEl>
                                          <p:spTgt spid="3">
                                            <p:txEl>
                                              <p:pRg st="14" end="14"/>
                                            </p:txEl>
                                          </p:spTgt>
                                        </p:tgtEl>
                                      </p:cBhvr>
                                      <p:from x="200000" y="450000"/>
                                      <p:to x="100000" y="100000"/>
                                    </p:animScale>
                                    <p:set>
                                      <p:cBhvr>
                                        <p:cTn id="120" dur="385" fill="hold"/>
                                        <p:tgtEl>
                                          <p:spTgt spid="3">
                                            <p:txEl>
                                              <p:pRg st="14" end="14"/>
                                            </p:txEl>
                                          </p:spTgt>
                                        </p:tgtEl>
                                        <p:attrNameLst>
                                          <p:attrName>ppt_x</p:attrName>
                                        </p:attrNameLst>
                                      </p:cBhvr>
                                      <p:to>
                                        <p:strVal val="(0.5)"/>
                                      </p:to>
                                    </p:set>
                                    <p:anim from="(0.5)" to="(#ppt_x)" calcmode="lin" valueType="num">
                                      <p:cBhvr>
                                        <p:cTn id="121" dur="615" accel="100000" fill="hold">
                                          <p:stCondLst>
                                            <p:cond delay="385"/>
                                          </p:stCondLst>
                                        </p:cTn>
                                        <p:tgtEl>
                                          <p:spTgt spid="3">
                                            <p:txEl>
                                              <p:pRg st="14" end="14"/>
                                            </p:txEl>
                                          </p:spTgt>
                                        </p:tgtEl>
                                        <p:attrNameLst>
                                          <p:attrName>ppt_x</p:attrName>
                                        </p:attrNameLst>
                                      </p:cBhvr>
                                    </p:anim>
                                    <p:set>
                                      <p:cBhvr>
                                        <p:cTn id="122" dur="385" fill="hold"/>
                                        <p:tgtEl>
                                          <p:spTgt spid="3">
                                            <p:txEl>
                                              <p:pRg st="14" end="14"/>
                                            </p:txEl>
                                          </p:spTgt>
                                        </p:tgtEl>
                                        <p:attrNameLst>
                                          <p:attrName>ppt_y</p:attrName>
                                        </p:attrNameLst>
                                      </p:cBhvr>
                                      <p:to>
                                        <p:strVal val="(#ppt_y+0.4)"/>
                                      </p:to>
                                    </p:set>
                                    <p:anim from="(#ppt_y+0.4)" to="(#ppt_y)" calcmode="lin" valueType="num">
                                      <p:cBhvr>
                                        <p:cTn id="123" dur="615" accel="100000" fill="hold">
                                          <p:stCondLst>
                                            <p:cond delay="385"/>
                                          </p:stCondLst>
                                        </p:cTn>
                                        <p:tgtEl>
                                          <p:spTgt spid="3">
                                            <p:txEl>
                                              <p:pRg st="14" end="14"/>
                                            </p:txEl>
                                          </p:spTgt>
                                        </p:tgtEl>
                                        <p:attrNameLst>
                                          <p:attrName>ppt_y</p:attrName>
                                        </p:attrNameLst>
                                      </p:cBhvr>
                                    </p:anim>
                                  </p:childTnLst>
                                </p:cTn>
                              </p:par>
                            </p:childTnLst>
                          </p:cTn>
                        </p:par>
                        <p:par>
                          <p:cTn id="124" fill="hold">
                            <p:stCondLst>
                              <p:cond delay="12000"/>
                            </p:stCondLst>
                            <p:childTnLst>
                              <p:par>
                                <p:cTn id="125" presetID="51" presetClass="entr" presetSubtype="0" fill="hold" nodeType="afterEffect">
                                  <p:stCondLst>
                                    <p:cond delay="0"/>
                                  </p:stCondLst>
                                  <p:childTnLst>
                                    <p:set>
                                      <p:cBhvr>
                                        <p:cTn id="126" dur="1" fill="hold">
                                          <p:stCondLst>
                                            <p:cond delay="0"/>
                                          </p:stCondLst>
                                        </p:cTn>
                                        <p:tgtEl>
                                          <p:spTgt spid="3">
                                            <p:txEl>
                                              <p:pRg st="15" end="15"/>
                                            </p:txEl>
                                          </p:spTgt>
                                        </p:tgtEl>
                                        <p:attrNameLst>
                                          <p:attrName>style.visibility</p:attrName>
                                        </p:attrNameLst>
                                      </p:cBhvr>
                                      <p:to>
                                        <p:strVal val="visible"/>
                                      </p:to>
                                    </p:set>
                                    <p:animEffect transition="in" filter="fade">
                                      <p:cBhvr>
                                        <p:cTn id="127" dur="385" decel="100000"/>
                                        <p:tgtEl>
                                          <p:spTgt spid="3">
                                            <p:txEl>
                                              <p:pRg st="15" end="15"/>
                                            </p:txEl>
                                          </p:spTgt>
                                        </p:tgtEl>
                                      </p:cBhvr>
                                    </p:animEffect>
                                    <p:animScale>
                                      <p:cBhvr>
                                        <p:cTn id="128" dur="385" decel="100000"/>
                                        <p:tgtEl>
                                          <p:spTgt spid="3">
                                            <p:txEl>
                                              <p:pRg st="15" end="15"/>
                                            </p:txEl>
                                          </p:spTgt>
                                        </p:tgtEl>
                                      </p:cBhvr>
                                      <p:from x="10000" y="10000"/>
                                      <p:to x="200000" y="450000"/>
                                    </p:animScale>
                                    <p:animScale>
                                      <p:cBhvr>
                                        <p:cTn id="129" dur="615" accel="100000" fill="hold">
                                          <p:stCondLst>
                                            <p:cond delay="385"/>
                                          </p:stCondLst>
                                        </p:cTn>
                                        <p:tgtEl>
                                          <p:spTgt spid="3">
                                            <p:txEl>
                                              <p:pRg st="15" end="15"/>
                                            </p:txEl>
                                          </p:spTgt>
                                        </p:tgtEl>
                                      </p:cBhvr>
                                      <p:from x="200000" y="450000"/>
                                      <p:to x="100000" y="100000"/>
                                    </p:animScale>
                                    <p:set>
                                      <p:cBhvr>
                                        <p:cTn id="130" dur="385" fill="hold"/>
                                        <p:tgtEl>
                                          <p:spTgt spid="3">
                                            <p:txEl>
                                              <p:pRg st="15" end="15"/>
                                            </p:txEl>
                                          </p:spTgt>
                                        </p:tgtEl>
                                        <p:attrNameLst>
                                          <p:attrName>ppt_x</p:attrName>
                                        </p:attrNameLst>
                                      </p:cBhvr>
                                      <p:to>
                                        <p:strVal val="(0.5)"/>
                                      </p:to>
                                    </p:set>
                                    <p:anim from="(0.5)" to="(#ppt_x)" calcmode="lin" valueType="num">
                                      <p:cBhvr>
                                        <p:cTn id="131" dur="615" accel="100000" fill="hold">
                                          <p:stCondLst>
                                            <p:cond delay="385"/>
                                          </p:stCondLst>
                                        </p:cTn>
                                        <p:tgtEl>
                                          <p:spTgt spid="3">
                                            <p:txEl>
                                              <p:pRg st="15" end="15"/>
                                            </p:txEl>
                                          </p:spTgt>
                                        </p:tgtEl>
                                        <p:attrNameLst>
                                          <p:attrName>ppt_x</p:attrName>
                                        </p:attrNameLst>
                                      </p:cBhvr>
                                    </p:anim>
                                    <p:set>
                                      <p:cBhvr>
                                        <p:cTn id="132" dur="385" fill="hold"/>
                                        <p:tgtEl>
                                          <p:spTgt spid="3">
                                            <p:txEl>
                                              <p:pRg st="15" end="15"/>
                                            </p:txEl>
                                          </p:spTgt>
                                        </p:tgtEl>
                                        <p:attrNameLst>
                                          <p:attrName>ppt_y</p:attrName>
                                        </p:attrNameLst>
                                      </p:cBhvr>
                                      <p:to>
                                        <p:strVal val="(#ppt_y+0.4)"/>
                                      </p:to>
                                    </p:set>
                                    <p:anim from="(#ppt_y+0.4)" to="(#ppt_y)" calcmode="lin" valueType="num">
                                      <p:cBhvr>
                                        <p:cTn id="133" dur="615" accel="100000" fill="hold">
                                          <p:stCondLst>
                                            <p:cond delay="385"/>
                                          </p:stCondLst>
                                        </p:cTn>
                                        <p:tgtEl>
                                          <p:spTgt spid="3">
                                            <p:txEl>
                                              <p:pRg st="15" end="15"/>
                                            </p:txEl>
                                          </p:spTgt>
                                        </p:tgtEl>
                                        <p:attrNameLst>
                                          <p:attrName>ppt_y</p:attrName>
                                        </p:attrNameLst>
                                      </p:cBhvr>
                                    </p:anim>
                                  </p:childTnLst>
                                </p:cTn>
                              </p:par>
                            </p:childTnLst>
                          </p:cTn>
                        </p:par>
                        <p:par>
                          <p:cTn id="134" fill="hold">
                            <p:stCondLst>
                              <p:cond delay="13000"/>
                            </p:stCondLst>
                            <p:childTnLst>
                              <p:par>
                                <p:cTn id="135" presetID="51" presetClass="entr" presetSubtype="0" fill="hold" nodeType="afterEffect">
                                  <p:stCondLst>
                                    <p:cond delay="0"/>
                                  </p:stCondLst>
                                  <p:childTnLst>
                                    <p:set>
                                      <p:cBhvr>
                                        <p:cTn id="136" dur="1" fill="hold">
                                          <p:stCondLst>
                                            <p:cond delay="0"/>
                                          </p:stCondLst>
                                        </p:cTn>
                                        <p:tgtEl>
                                          <p:spTgt spid="3">
                                            <p:txEl>
                                              <p:pRg st="16" end="16"/>
                                            </p:txEl>
                                          </p:spTgt>
                                        </p:tgtEl>
                                        <p:attrNameLst>
                                          <p:attrName>style.visibility</p:attrName>
                                        </p:attrNameLst>
                                      </p:cBhvr>
                                      <p:to>
                                        <p:strVal val="visible"/>
                                      </p:to>
                                    </p:set>
                                    <p:animEffect transition="in" filter="fade">
                                      <p:cBhvr>
                                        <p:cTn id="137" dur="385" decel="100000"/>
                                        <p:tgtEl>
                                          <p:spTgt spid="3">
                                            <p:txEl>
                                              <p:pRg st="16" end="16"/>
                                            </p:txEl>
                                          </p:spTgt>
                                        </p:tgtEl>
                                      </p:cBhvr>
                                    </p:animEffect>
                                    <p:animScale>
                                      <p:cBhvr>
                                        <p:cTn id="138" dur="385" decel="100000"/>
                                        <p:tgtEl>
                                          <p:spTgt spid="3">
                                            <p:txEl>
                                              <p:pRg st="16" end="16"/>
                                            </p:txEl>
                                          </p:spTgt>
                                        </p:tgtEl>
                                      </p:cBhvr>
                                      <p:from x="10000" y="10000"/>
                                      <p:to x="200000" y="450000"/>
                                    </p:animScale>
                                    <p:animScale>
                                      <p:cBhvr>
                                        <p:cTn id="139" dur="615" accel="100000" fill="hold">
                                          <p:stCondLst>
                                            <p:cond delay="385"/>
                                          </p:stCondLst>
                                        </p:cTn>
                                        <p:tgtEl>
                                          <p:spTgt spid="3">
                                            <p:txEl>
                                              <p:pRg st="16" end="16"/>
                                            </p:txEl>
                                          </p:spTgt>
                                        </p:tgtEl>
                                      </p:cBhvr>
                                      <p:from x="200000" y="450000"/>
                                      <p:to x="100000" y="100000"/>
                                    </p:animScale>
                                    <p:set>
                                      <p:cBhvr>
                                        <p:cTn id="140" dur="385" fill="hold"/>
                                        <p:tgtEl>
                                          <p:spTgt spid="3">
                                            <p:txEl>
                                              <p:pRg st="16" end="16"/>
                                            </p:txEl>
                                          </p:spTgt>
                                        </p:tgtEl>
                                        <p:attrNameLst>
                                          <p:attrName>ppt_x</p:attrName>
                                        </p:attrNameLst>
                                      </p:cBhvr>
                                      <p:to>
                                        <p:strVal val="(0.5)"/>
                                      </p:to>
                                    </p:set>
                                    <p:anim from="(0.5)" to="(#ppt_x)" calcmode="lin" valueType="num">
                                      <p:cBhvr>
                                        <p:cTn id="141" dur="615" accel="100000" fill="hold">
                                          <p:stCondLst>
                                            <p:cond delay="385"/>
                                          </p:stCondLst>
                                        </p:cTn>
                                        <p:tgtEl>
                                          <p:spTgt spid="3">
                                            <p:txEl>
                                              <p:pRg st="16" end="16"/>
                                            </p:txEl>
                                          </p:spTgt>
                                        </p:tgtEl>
                                        <p:attrNameLst>
                                          <p:attrName>ppt_x</p:attrName>
                                        </p:attrNameLst>
                                      </p:cBhvr>
                                    </p:anim>
                                    <p:set>
                                      <p:cBhvr>
                                        <p:cTn id="142" dur="385" fill="hold"/>
                                        <p:tgtEl>
                                          <p:spTgt spid="3">
                                            <p:txEl>
                                              <p:pRg st="16" end="16"/>
                                            </p:txEl>
                                          </p:spTgt>
                                        </p:tgtEl>
                                        <p:attrNameLst>
                                          <p:attrName>ppt_y</p:attrName>
                                        </p:attrNameLst>
                                      </p:cBhvr>
                                      <p:to>
                                        <p:strVal val="(#ppt_y+0.4)"/>
                                      </p:to>
                                    </p:set>
                                    <p:anim from="(#ppt_y+0.4)" to="(#ppt_y)" calcmode="lin" valueType="num">
                                      <p:cBhvr>
                                        <p:cTn id="143" dur="615" accel="100000" fill="hold">
                                          <p:stCondLst>
                                            <p:cond delay="385"/>
                                          </p:stCondLst>
                                        </p:cTn>
                                        <p:tgtEl>
                                          <p:spTgt spid="3">
                                            <p:txEl>
                                              <p:pRg st="16" end="16"/>
                                            </p:txEl>
                                          </p:spTgt>
                                        </p:tgtEl>
                                        <p:attrNameLst>
                                          <p:attrName>ppt_y</p:attrName>
                                        </p:attrNameLst>
                                      </p:cBhvr>
                                    </p:anim>
                                  </p:childTnLst>
                                </p:cTn>
                              </p:par>
                            </p:childTnLst>
                          </p:cTn>
                        </p:par>
                        <p:par>
                          <p:cTn id="144" fill="hold">
                            <p:stCondLst>
                              <p:cond delay="14000"/>
                            </p:stCondLst>
                            <p:childTnLst>
                              <p:par>
                                <p:cTn id="145" presetID="51" presetClass="entr" presetSubtype="0" fill="hold" nodeType="afterEffect">
                                  <p:stCondLst>
                                    <p:cond delay="0"/>
                                  </p:stCondLst>
                                  <p:childTnLst>
                                    <p:set>
                                      <p:cBhvr>
                                        <p:cTn id="146" dur="1" fill="hold">
                                          <p:stCondLst>
                                            <p:cond delay="0"/>
                                          </p:stCondLst>
                                        </p:cTn>
                                        <p:tgtEl>
                                          <p:spTgt spid="3">
                                            <p:txEl>
                                              <p:pRg st="17" end="17"/>
                                            </p:txEl>
                                          </p:spTgt>
                                        </p:tgtEl>
                                        <p:attrNameLst>
                                          <p:attrName>style.visibility</p:attrName>
                                        </p:attrNameLst>
                                      </p:cBhvr>
                                      <p:to>
                                        <p:strVal val="visible"/>
                                      </p:to>
                                    </p:set>
                                    <p:animEffect transition="in" filter="fade">
                                      <p:cBhvr>
                                        <p:cTn id="147" dur="385" decel="100000"/>
                                        <p:tgtEl>
                                          <p:spTgt spid="3">
                                            <p:txEl>
                                              <p:pRg st="17" end="17"/>
                                            </p:txEl>
                                          </p:spTgt>
                                        </p:tgtEl>
                                      </p:cBhvr>
                                    </p:animEffect>
                                    <p:animScale>
                                      <p:cBhvr>
                                        <p:cTn id="148" dur="385" decel="100000"/>
                                        <p:tgtEl>
                                          <p:spTgt spid="3">
                                            <p:txEl>
                                              <p:pRg st="17" end="17"/>
                                            </p:txEl>
                                          </p:spTgt>
                                        </p:tgtEl>
                                      </p:cBhvr>
                                      <p:from x="10000" y="10000"/>
                                      <p:to x="200000" y="450000"/>
                                    </p:animScale>
                                    <p:animScale>
                                      <p:cBhvr>
                                        <p:cTn id="149" dur="615" accel="100000" fill="hold">
                                          <p:stCondLst>
                                            <p:cond delay="385"/>
                                          </p:stCondLst>
                                        </p:cTn>
                                        <p:tgtEl>
                                          <p:spTgt spid="3">
                                            <p:txEl>
                                              <p:pRg st="17" end="17"/>
                                            </p:txEl>
                                          </p:spTgt>
                                        </p:tgtEl>
                                      </p:cBhvr>
                                      <p:from x="200000" y="450000"/>
                                      <p:to x="100000" y="100000"/>
                                    </p:animScale>
                                    <p:set>
                                      <p:cBhvr>
                                        <p:cTn id="150" dur="385" fill="hold"/>
                                        <p:tgtEl>
                                          <p:spTgt spid="3">
                                            <p:txEl>
                                              <p:pRg st="17" end="17"/>
                                            </p:txEl>
                                          </p:spTgt>
                                        </p:tgtEl>
                                        <p:attrNameLst>
                                          <p:attrName>ppt_x</p:attrName>
                                        </p:attrNameLst>
                                      </p:cBhvr>
                                      <p:to>
                                        <p:strVal val="(0.5)"/>
                                      </p:to>
                                    </p:set>
                                    <p:anim from="(0.5)" to="(#ppt_x)" calcmode="lin" valueType="num">
                                      <p:cBhvr>
                                        <p:cTn id="151" dur="615" accel="100000" fill="hold">
                                          <p:stCondLst>
                                            <p:cond delay="385"/>
                                          </p:stCondLst>
                                        </p:cTn>
                                        <p:tgtEl>
                                          <p:spTgt spid="3">
                                            <p:txEl>
                                              <p:pRg st="17" end="17"/>
                                            </p:txEl>
                                          </p:spTgt>
                                        </p:tgtEl>
                                        <p:attrNameLst>
                                          <p:attrName>ppt_x</p:attrName>
                                        </p:attrNameLst>
                                      </p:cBhvr>
                                    </p:anim>
                                    <p:set>
                                      <p:cBhvr>
                                        <p:cTn id="152" dur="385" fill="hold"/>
                                        <p:tgtEl>
                                          <p:spTgt spid="3">
                                            <p:txEl>
                                              <p:pRg st="17" end="17"/>
                                            </p:txEl>
                                          </p:spTgt>
                                        </p:tgtEl>
                                        <p:attrNameLst>
                                          <p:attrName>ppt_y</p:attrName>
                                        </p:attrNameLst>
                                      </p:cBhvr>
                                      <p:to>
                                        <p:strVal val="(#ppt_y+0.4)"/>
                                      </p:to>
                                    </p:set>
                                    <p:anim from="(#ppt_y+0.4)" to="(#ppt_y)" calcmode="lin" valueType="num">
                                      <p:cBhvr>
                                        <p:cTn id="153" dur="615" accel="100000" fill="hold">
                                          <p:stCondLst>
                                            <p:cond delay="385"/>
                                          </p:stCondLst>
                                        </p:cTn>
                                        <p:tgtEl>
                                          <p:spTgt spid="3">
                                            <p:txEl>
                                              <p:pRg st="17" end="17"/>
                                            </p:txEl>
                                          </p:spTgt>
                                        </p:tgtEl>
                                        <p:attrNameLst>
                                          <p:attrName>ppt_y</p:attrName>
                                        </p:attrNameLst>
                                      </p:cBhvr>
                                    </p:anim>
                                  </p:childTnLst>
                                </p:cTn>
                              </p:par>
                            </p:childTnLst>
                          </p:cTn>
                        </p:par>
                        <p:par>
                          <p:cTn id="154" fill="hold">
                            <p:stCondLst>
                              <p:cond delay="15000"/>
                            </p:stCondLst>
                            <p:childTnLst>
                              <p:par>
                                <p:cTn id="155" presetID="51" presetClass="entr" presetSubtype="0" fill="hold" nodeType="afterEffect">
                                  <p:stCondLst>
                                    <p:cond delay="0"/>
                                  </p:stCondLst>
                                  <p:childTnLst>
                                    <p:set>
                                      <p:cBhvr>
                                        <p:cTn id="156" dur="1" fill="hold">
                                          <p:stCondLst>
                                            <p:cond delay="0"/>
                                          </p:stCondLst>
                                        </p:cTn>
                                        <p:tgtEl>
                                          <p:spTgt spid="3">
                                            <p:txEl>
                                              <p:pRg st="18" end="18"/>
                                            </p:txEl>
                                          </p:spTgt>
                                        </p:tgtEl>
                                        <p:attrNameLst>
                                          <p:attrName>style.visibility</p:attrName>
                                        </p:attrNameLst>
                                      </p:cBhvr>
                                      <p:to>
                                        <p:strVal val="visible"/>
                                      </p:to>
                                    </p:set>
                                    <p:animEffect transition="in" filter="fade">
                                      <p:cBhvr>
                                        <p:cTn id="157" dur="385" decel="100000"/>
                                        <p:tgtEl>
                                          <p:spTgt spid="3">
                                            <p:txEl>
                                              <p:pRg st="18" end="18"/>
                                            </p:txEl>
                                          </p:spTgt>
                                        </p:tgtEl>
                                      </p:cBhvr>
                                    </p:animEffect>
                                    <p:animScale>
                                      <p:cBhvr>
                                        <p:cTn id="158" dur="385" decel="100000"/>
                                        <p:tgtEl>
                                          <p:spTgt spid="3">
                                            <p:txEl>
                                              <p:pRg st="18" end="18"/>
                                            </p:txEl>
                                          </p:spTgt>
                                        </p:tgtEl>
                                      </p:cBhvr>
                                      <p:from x="10000" y="10000"/>
                                      <p:to x="200000" y="450000"/>
                                    </p:animScale>
                                    <p:animScale>
                                      <p:cBhvr>
                                        <p:cTn id="159" dur="615" accel="100000" fill="hold">
                                          <p:stCondLst>
                                            <p:cond delay="385"/>
                                          </p:stCondLst>
                                        </p:cTn>
                                        <p:tgtEl>
                                          <p:spTgt spid="3">
                                            <p:txEl>
                                              <p:pRg st="18" end="18"/>
                                            </p:txEl>
                                          </p:spTgt>
                                        </p:tgtEl>
                                      </p:cBhvr>
                                      <p:from x="200000" y="450000"/>
                                      <p:to x="100000" y="100000"/>
                                    </p:animScale>
                                    <p:set>
                                      <p:cBhvr>
                                        <p:cTn id="160" dur="385" fill="hold"/>
                                        <p:tgtEl>
                                          <p:spTgt spid="3">
                                            <p:txEl>
                                              <p:pRg st="18" end="18"/>
                                            </p:txEl>
                                          </p:spTgt>
                                        </p:tgtEl>
                                        <p:attrNameLst>
                                          <p:attrName>ppt_x</p:attrName>
                                        </p:attrNameLst>
                                      </p:cBhvr>
                                      <p:to>
                                        <p:strVal val="(0.5)"/>
                                      </p:to>
                                    </p:set>
                                    <p:anim from="(0.5)" to="(#ppt_x)" calcmode="lin" valueType="num">
                                      <p:cBhvr>
                                        <p:cTn id="161" dur="615" accel="100000" fill="hold">
                                          <p:stCondLst>
                                            <p:cond delay="385"/>
                                          </p:stCondLst>
                                        </p:cTn>
                                        <p:tgtEl>
                                          <p:spTgt spid="3">
                                            <p:txEl>
                                              <p:pRg st="18" end="18"/>
                                            </p:txEl>
                                          </p:spTgt>
                                        </p:tgtEl>
                                        <p:attrNameLst>
                                          <p:attrName>ppt_x</p:attrName>
                                        </p:attrNameLst>
                                      </p:cBhvr>
                                    </p:anim>
                                    <p:set>
                                      <p:cBhvr>
                                        <p:cTn id="162" dur="385" fill="hold"/>
                                        <p:tgtEl>
                                          <p:spTgt spid="3">
                                            <p:txEl>
                                              <p:pRg st="18" end="18"/>
                                            </p:txEl>
                                          </p:spTgt>
                                        </p:tgtEl>
                                        <p:attrNameLst>
                                          <p:attrName>ppt_y</p:attrName>
                                        </p:attrNameLst>
                                      </p:cBhvr>
                                      <p:to>
                                        <p:strVal val="(#ppt_y+0.4)"/>
                                      </p:to>
                                    </p:set>
                                    <p:anim from="(#ppt_y+0.4)" to="(#ppt_y)" calcmode="lin" valueType="num">
                                      <p:cBhvr>
                                        <p:cTn id="163" dur="615" accel="100000" fill="hold">
                                          <p:stCondLst>
                                            <p:cond delay="385"/>
                                          </p:stCondLst>
                                        </p:cTn>
                                        <p:tgtEl>
                                          <p:spTgt spid="3">
                                            <p:txEl>
                                              <p:pRg st="18" end="18"/>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834" name="Picture 2" descr="http://oursurprisingworld.com/wp-content/uploads/2008/01/inside_the_burj_al_arab_hotel_dubai_united_arab_emirates_01.jpg"/>
          <p:cNvPicPr>
            <a:picLocks noChangeAspect="1" noChangeArrowheads="1"/>
          </p:cNvPicPr>
          <p:nvPr/>
        </p:nvPicPr>
        <p:blipFill>
          <a:blip r:embed="rId3" cstate="print">
            <a:lum bright="-4000" contrast="12000"/>
          </a:blip>
          <a:srcRect/>
          <a:stretch>
            <a:fillRect/>
          </a:stretch>
        </p:blipFill>
        <p:spPr bwMode="auto">
          <a:xfrm>
            <a:off x="0" y="0"/>
            <a:ext cx="9144000" cy="6858000"/>
          </a:xfrm>
          <a:prstGeom prst="rect">
            <a:avLst/>
          </a:prstGeom>
          <a:noFill/>
        </p:spPr>
      </p:pic>
      <p:sp>
        <p:nvSpPr>
          <p:cNvPr id="4" name="Rectangle 3"/>
          <p:cNvSpPr/>
          <p:nvPr/>
        </p:nvSpPr>
        <p:spPr>
          <a:xfrm>
            <a:off x="1" y="5153561"/>
            <a:ext cx="9144000" cy="1323439"/>
          </a:xfrm>
          <a:prstGeom prst="rect">
            <a:avLst/>
          </a:prstGeom>
          <a:noFill/>
          <a:effectLst>
            <a:glow rad="139700">
              <a:schemeClr val="accent5">
                <a:satMod val="175000"/>
                <a:alpha val="40000"/>
              </a:schemeClr>
            </a:glow>
          </a:effectLst>
        </p:spPr>
        <p:txBody>
          <a:bodyPr wrap="square" lIns="91440" tIns="45720" rIns="91440" bIns="45720">
            <a:spAutoFit/>
          </a:bodyPr>
          <a:lstStyle/>
          <a:p>
            <a:pPr algn="ctr"/>
            <a:r>
              <a:rPr lang="en-US" sz="40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Arial" pitchFamily="34" charset="0"/>
                <a:cs typeface="Arial" pitchFamily="34" charset="0"/>
              </a:rPr>
              <a:t>What are the “Essential” Skills for </a:t>
            </a:r>
          </a:p>
          <a:p>
            <a:pPr algn="ctr"/>
            <a:r>
              <a:rPr lang="en-US" sz="4000" b="1" dirty="0" smtClean="0">
                <a:ln w="12700">
                  <a:solidFill>
                    <a:schemeClr val="tx2">
                      <a:satMod val="155000"/>
                    </a:schemeClr>
                  </a:solidFill>
                  <a:prstDash val="solid"/>
                </a:ln>
                <a:solidFill>
                  <a:schemeClr val="bg1"/>
                </a:solidFill>
                <a:latin typeface="Arial" pitchFamily="34" charset="0"/>
                <a:cs typeface="Arial" pitchFamily="34" charset="0"/>
              </a:rPr>
              <a:t>The 21</a:t>
            </a:r>
            <a:r>
              <a:rPr lang="en-US" sz="4000" b="1" baseline="30000" dirty="0" smtClean="0">
                <a:ln w="12700">
                  <a:solidFill>
                    <a:schemeClr val="tx2">
                      <a:satMod val="155000"/>
                    </a:schemeClr>
                  </a:solidFill>
                  <a:prstDash val="solid"/>
                </a:ln>
                <a:solidFill>
                  <a:schemeClr val="bg1"/>
                </a:solidFill>
                <a:latin typeface="Arial" pitchFamily="34" charset="0"/>
                <a:cs typeface="Arial" pitchFamily="34" charset="0"/>
              </a:rPr>
              <a:t>st</a:t>
            </a:r>
            <a:r>
              <a:rPr lang="en-US" sz="4000" b="1" dirty="0" smtClean="0">
                <a:ln w="12700">
                  <a:solidFill>
                    <a:schemeClr val="tx2">
                      <a:satMod val="155000"/>
                    </a:schemeClr>
                  </a:solidFill>
                  <a:prstDash val="solid"/>
                </a:ln>
                <a:solidFill>
                  <a:schemeClr val="bg1"/>
                </a:solidFill>
                <a:latin typeface="Arial" pitchFamily="34" charset="0"/>
                <a:cs typeface="Arial" pitchFamily="34" charset="0"/>
              </a:rPr>
              <a:t> Century ?</a:t>
            </a:r>
            <a:endParaRPr lang="en-US" sz="4000" b="1" dirty="0">
              <a:ln w="12700">
                <a:solidFill>
                  <a:schemeClr val="tx2">
                    <a:satMod val="155000"/>
                  </a:schemeClr>
                </a:solidFill>
                <a:prstDash val="solid"/>
              </a:ln>
              <a:solidFill>
                <a:schemeClr val="bg1"/>
              </a:solidFill>
              <a:latin typeface="Arial" pitchFamily="34" charset="0"/>
              <a:cs typeface="Arial" pitchFamily="34" charset="0"/>
            </a:endParaRPr>
          </a:p>
        </p:txBody>
      </p:sp>
    </p:spTree>
  </p:cSld>
  <p:clrMapOvr>
    <a:masterClrMapping/>
  </p:clrMapOvr>
  <p:transition spd="slow">
    <p:strips dir="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6553200" y="6356350"/>
            <a:ext cx="2133600" cy="365125"/>
          </a:xfrm>
          <a:prstGeom prst="rect">
            <a:avLst/>
          </a:prstGeom>
        </p:spPr>
        <p:txBody>
          <a:bodyPr/>
          <a:lstStyle/>
          <a:p>
            <a:pPr>
              <a:defRPr/>
            </a:pPr>
            <a:fld id="{6419AC45-7700-4C31-BA79-C01D352CC9E3}" type="slidenum">
              <a:rPr lang="en-US" smtClean="0"/>
              <a:pPr>
                <a:defRPr/>
              </a:pPr>
              <a:t>35</a:t>
            </a:fld>
            <a:endParaRPr lang="en-US" dirty="0"/>
          </a:p>
        </p:txBody>
      </p:sp>
      <p:pic>
        <p:nvPicPr>
          <p:cNvPr id="308226" name="Picture 2" descr="http://t2.gstatic.com/images?q=tbn:72p-mzkp7YBEWM:http://www.crashcodes.com/files/BlueBlackPatternedFade.bmp">
            <a:hlinkClick r:id="rId3"/>
          </p:cNvPr>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sp>
        <p:nvSpPr>
          <p:cNvPr id="9" name="Rectangle 6"/>
          <p:cNvSpPr>
            <a:spLocks noChangeArrowheads="1"/>
          </p:cNvSpPr>
          <p:nvPr/>
        </p:nvSpPr>
        <p:spPr bwMode="auto">
          <a:xfrm>
            <a:off x="381000" y="228600"/>
            <a:ext cx="8302625" cy="1323439"/>
          </a:xfrm>
          <a:prstGeom prst="rect">
            <a:avLst/>
          </a:prstGeom>
          <a:noFill/>
          <a:ln w="9525">
            <a:noFill/>
            <a:miter lim="800000"/>
            <a:headEnd/>
            <a:tailEnd/>
          </a:ln>
        </p:spPr>
        <p:txBody>
          <a:bodyPr>
            <a:spAutoFit/>
          </a:bodyPr>
          <a:lstStyle/>
          <a:p>
            <a:pPr algn="ctr"/>
            <a:r>
              <a:rPr lang="en-US" sz="3200" b="1" dirty="0">
                <a:solidFill>
                  <a:schemeClr val="bg1"/>
                </a:solidFill>
                <a:latin typeface="Arial" pitchFamily="34" charset="0"/>
                <a:cs typeface="Arial" pitchFamily="34" charset="0"/>
              </a:rPr>
              <a:t> </a:t>
            </a:r>
            <a:r>
              <a:rPr lang="en-US" sz="4000" b="1" dirty="0">
                <a:solidFill>
                  <a:schemeClr val="bg1"/>
                </a:solidFill>
                <a:latin typeface="Arial" pitchFamily="34" charset="0"/>
                <a:cs typeface="Arial" pitchFamily="34" charset="0"/>
              </a:rPr>
              <a:t>What are the </a:t>
            </a:r>
            <a:r>
              <a:rPr lang="en-US" sz="4000" b="1" dirty="0" smtClean="0">
                <a:solidFill>
                  <a:schemeClr val="bg1"/>
                </a:solidFill>
                <a:latin typeface="Arial" pitchFamily="34" charset="0"/>
                <a:cs typeface="Arial" pitchFamily="34" charset="0"/>
              </a:rPr>
              <a:t>“Essential</a:t>
            </a:r>
            <a:r>
              <a:rPr lang="en-US" sz="4000" b="1" dirty="0">
                <a:solidFill>
                  <a:schemeClr val="bg1"/>
                </a:solidFill>
                <a:latin typeface="Arial" pitchFamily="34" charset="0"/>
                <a:cs typeface="Arial" pitchFamily="34" charset="0"/>
              </a:rPr>
              <a:t>” </a:t>
            </a:r>
            <a:r>
              <a:rPr lang="en-US" sz="4000" b="1" dirty="0" smtClean="0">
                <a:solidFill>
                  <a:schemeClr val="bg1"/>
                </a:solidFill>
                <a:latin typeface="Arial" pitchFamily="34" charset="0"/>
                <a:cs typeface="Arial" pitchFamily="34" charset="0"/>
              </a:rPr>
              <a:t>Skills </a:t>
            </a:r>
            <a:r>
              <a:rPr lang="en-US" sz="4000" b="1" dirty="0">
                <a:solidFill>
                  <a:schemeClr val="bg1"/>
                </a:solidFill>
                <a:latin typeface="Arial" pitchFamily="34" charset="0"/>
                <a:cs typeface="Arial" pitchFamily="34" charset="0"/>
              </a:rPr>
              <a:t>for the 21st Century? </a:t>
            </a:r>
          </a:p>
        </p:txBody>
      </p:sp>
      <p:sp>
        <p:nvSpPr>
          <p:cNvPr id="10" name="Rectangle 8"/>
          <p:cNvSpPr>
            <a:spLocks noChangeArrowheads="1"/>
          </p:cNvSpPr>
          <p:nvPr/>
        </p:nvSpPr>
        <p:spPr bwMode="auto">
          <a:xfrm>
            <a:off x="609600" y="1848936"/>
            <a:ext cx="7826375" cy="5009064"/>
          </a:xfrm>
          <a:prstGeom prst="rect">
            <a:avLst/>
          </a:prstGeom>
          <a:noFill/>
          <a:ln w="9525">
            <a:noFill/>
            <a:miter lim="800000"/>
            <a:headEnd/>
            <a:tailEnd/>
          </a:ln>
        </p:spPr>
        <p:txBody>
          <a:bodyPr wrap="square">
            <a:spAutoFit/>
          </a:bodyPr>
          <a:lstStyle/>
          <a:p>
            <a:pPr marL="609600" indent="-609600" algn="l">
              <a:spcAft>
                <a:spcPts val="300"/>
              </a:spcAft>
              <a:buFont typeface="+mj-lt"/>
              <a:buAutoNum type="arabicPeriod"/>
            </a:pPr>
            <a:r>
              <a:rPr lang="en-US" sz="2800" b="1" dirty="0" smtClean="0">
                <a:solidFill>
                  <a:schemeClr val="bg1"/>
                </a:solidFill>
                <a:latin typeface="Arial" pitchFamily="34" charset="0"/>
                <a:cs typeface="Arial" pitchFamily="34" charset="0"/>
              </a:rPr>
              <a:t>Information and media literacy</a:t>
            </a:r>
          </a:p>
          <a:p>
            <a:pPr marL="609600" indent="-609600" algn="l">
              <a:spcAft>
                <a:spcPts val="300"/>
              </a:spcAft>
              <a:buFont typeface="+mj-lt"/>
              <a:buAutoNum type="arabicPeriod"/>
            </a:pPr>
            <a:r>
              <a:rPr lang="en-US" sz="2800" b="1" dirty="0" smtClean="0">
                <a:solidFill>
                  <a:schemeClr val="bg1"/>
                </a:solidFill>
                <a:latin typeface="Arial" pitchFamily="34" charset="0"/>
                <a:cs typeface="Arial" pitchFamily="34" charset="0"/>
              </a:rPr>
              <a:t>Communication skills</a:t>
            </a:r>
          </a:p>
          <a:p>
            <a:pPr marL="609600" indent="-609600" algn="l">
              <a:spcAft>
                <a:spcPts val="300"/>
              </a:spcAft>
              <a:buFont typeface="+mj-lt"/>
              <a:buAutoNum type="arabicPeriod"/>
            </a:pPr>
            <a:r>
              <a:rPr lang="en-US" sz="2800" b="1" dirty="0" smtClean="0">
                <a:solidFill>
                  <a:schemeClr val="bg1"/>
                </a:solidFill>
                <a:latin typeface="Arial" pitchFamily="34" charset="0"/>
                <a:cs typeface="Arial" pitchFamily="34" charset="0"/>
              </a:rPr>
              <a:t>Critical thinking and systems thinking</a:t>
            </a:r>
          </a:p>
          <a:p>
            <a:pPr marL="609600" indent="-609600" algn="l">
              <a:spcAft>
                <a:spcPts val="300"/>
              </a:spcAft>
              <a:buFont typeface="+mj-lt"/>
              <a:buAutoNum type="arabicPeriod"/>
            </a:pPr>
            <a:r>
              <a:rPr lang="en-US" sz="2800" b="1" dirty="0" smtClean="0">
                <a:solidFill>
                  <a:schemeClr val="bg1"/>
                </a:solidFill>
                <a:latin typeface="Arial" pitchFamily="34" charset="0"/>
                <a:cs typeface="Arial" pitchFamily="34" charset="0"/>
              </a:rPr>
              <a:t>Problem identification, formulation and solution</a:t>
            </a:r>
          </a:p>
          <a:p>
            <a:pPr marL="609600" indent="-609600" algn="l">
              <a:spcAft>
                <a:spcPts val="300"/>
              </a:spcAft>
              <a:buFont typeface="+mj-lt"/>
              <a:buAutoNum type="arabicPeriod"/>
            </a:pPr>
            <a:r>
              <a:rPr lang="en-US" sz="2800" b="1" dirty="0" smtClean="0">
                <a:solidFill>
                  <a:schemeClr val="bg1"/>
                </a:solidFill>
                <a:latin typeface="Arial" pitchFamily="34" charset="0"/>
                <a:cs typeface="Arial" pitchFamily="34" charset="0"/>
              </a:rPr>
              <a:t>Creativity and intellectual curiosity</a:t>
            </a:r>
          </a:p>
          <a:p>
            <a:pPr marL="609600" indent="-609600" algn="l">
              <a:spcAft>
                <a:spcPts val="300"/>
              </a:spcAft>
              <a:buFont typeface="+mj-lt"/>
              <a:buAutoNum type="arabicPeriod"/>
            </a:pPr>
            <a:r>
              <a:rPr lang="en-US" sz="2800" b="1" dirty="0" smtClean="0">
                <a:solidFill>
                  <a:schemeClr val="bg1"/>
                </a:solidFill>
                <a:latin typeface="Arial" pitchFamily="34" charset="0"/>
                <a:cs typeface="Arial" pitchFamily="34" charset="0"/>
              </a:rPr>
              <a:t>Interpersonal and collaborative skills</a:t>
            </a:r>
          </a:p>
          <a:p>
            <a:pPr marL="609600" indent="-609600" algn="l">
              <a:spcAft>
                <a:spcPts val="300"/>
              </a:spcAft>
              <a:buFont typeface="+mj-lt"/>
              <a:buAutoNum type="arabicPeriod"/>
            </a:pPr>
            <a:r>
              <a:rPr lang="en-US" sz="2800" b="1" dirty="0" smtClean="0">
                <a:solidFill>
                  <a:schemeClr val="bg1"/>
                </a:solidFill>
                <a:latin typeface="Arial" pitchFamily="34" charset="0"/>
                <a:cs typeface="Arial" pitchFamily="34" charset="0"/>
              </a:rPr>
              <a:t>Self-direction</a:t>
            </a:r>
          </a:p>
          <a:p>
            <a:pPr marL="609600" indent="-609600" algn="l">
              <a:spcAft>
                <a:spcPts val="800"/>
              </a:spcAft>
              <a:buFont typeface="+mj-lt"/>
              <a:buAutoNum type="arabicPeriod"/>
            </a:pPr>
            <a:r>
              <a:rPr lang="en-US" sz="2800" b="1" dirty="0" smtClean="0">
                <a:solidFill>
                  <a:schemeClr val="bg1"/>
                </a:solidFill>
                <a:latin typeface="Arial" pitchFamily="34" charset="0"/>
                <a:cs typeface="Arial" pitchFamily="34" charset="0"/>
              </a:rPr>
              <a:t>Accountability and adaptability</a:t>
            </a:r>
            <a:endParaRPr lang="en-US" sz="2400" dirty="0" smtClean="0">
              <a:solidFill>
                <a:schemeClr val="bg1"/>
              </a:solidFill>
              <a:latin typeface="Arial" pitchFamily="34" charset="0"/>
              <a:cs typeface="Arial" pitchFamily="34" charset="0"/>
            </a:endParaRPr>
          </a:p>
          <a:p>
            <a:pPr marL="609600" indent="-609600" algn="l"/>
            <a:endParaRPr lang="en-US" sz="2000" b="1" dirty="0" smtClean="0">
              <a:solidFill>
                <a:schemeClr val="bg1"/>
              </a:solidFill>
              <a:latin typeface="Arial" pitchFamily="34" charset="0"/>
              <a:cs typeface="Arial" pitchFamily="34" charset="0"/>
            </a:endParaRPr>
          </a:p>
          <a:p>
            <a:pPr marL="609600" indent="-609600" algn="l"/>
            <a:r>
              <a:rPr lang="en-US" sz="2000" b="1" dirty="0" smtClean="0">
                <a:solidFill>
                  <a:schemeClr val="bg1"/>
                </a:solidFill>
                <a:latin typeface="Arial" pitchFamily="34" charset="0"/>
                <a:cs typeface="Arial" pitchFamily="34" charset="0"/>
              </a:rPr>
              <a:t>Partnership for </a:t>
            </a:r>
            <a:r>
              <a:rPr lang="en-US" sz="2000" b="1" dirty="0">
                <a:solidFill>
                  <a:schemeClr val="bg1"/>
                </a:solidFill>
                <a:latin typeface="Arial" pitchFamily="34" charset="0"/>
                <a:cs typeface="Arial" pitchFamily="34" charset="0"/>
              </a:rPr>
              <a:t>21st Century Skills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fade">
                                      <p:cBhvr>
                                        <p:cTn id="27" dur="500"/>
                                        <p:tgtEl>
                                          <p:spTgt spid="1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Effect transition="in" filter="fade">
                                      <p:cBhvr>
                                        <p:cTn id="32" dur="500"/>
                                        <p:tgtEl>
                                          <p:spTgt spid="1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xEl>
                                              <p:pRg st="6" end="6"/>
                                            </p:txEl>
                                          </p:spTgt>
                                        </p:tgtEl>
                                        <p:attrNameLst>
                                          <p:attrName>style.visibility</p:attrName>
                                        </p:attrNameLst>
                                      </p:cBhvr>
                                      <p:to>
                                        <p:strVal val="visible"/>
                                      </p:to>
                                    </p:set>
                                    <p:animEffect transition="in" filter="fade">
                                      <p:cBhvr>
                                        <p:cTn id="37" dur="500"/>
                                        <p:tgtEl>
                                          <p:spTgt spid="1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
                                            <p:txEl>
                                              <p:pRg st="7" end="7"/>
                                            </p:txEl>
                                          </p:spTgt>
                                        </p:tgtEl>
                                        <p:attrNameLst>
                                          <p:attrName>style.visibility</p:attrName>
                                        </p:attrNameLst>
                                      </p:cBhvr>
                                      <p:to>
                                        <p:strVal val="visible"/>
                                      </p:to>
                                    </p:set>
                                    <p:animEffect transition="in" filter="fade">
                                      <p:cBhvr>
                                        <p:cTn id="42"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http://www.arts.gov/features/storiescms/2005-03/images/il-glen.jpg"/>
          <p:cNvPicPr>
            <a:picLocks noChangeAspect="1" noChangeArrowheads="1"/>
          </p:cNvPicPr>
          <p:nvPr/>
        </p:nvPicPr>
        <p:blipFill>
          <a:blip r:embed="rId3" cstate="print"/>
          <a:srcRect/>
          <a:stretch>
            <a:fillRect/>
          </a:stretch>
        </p:blipFill>
        <p:spPr bwMode="auto">
          <a:xfrm>
            <a:off x="6492240" y="0"/>
            <a:ext cx="2651760" cy="2921430"/>
          </a:xfrm>
          <a:prstGeom prst="rect">
            <a:avLst/>
          </a:prstGeom>
          <a:noFill/>
        </p:spPr>
      </p:pic>
      <p:pic>
        <p:nvPicPr>
          <p:cNvPr id="87046" name="Picture 6" descr="http://healthycities.com/blog/wp-content/uploads/2009/02/blog_clg_feb09-006.jpg"/>
          <p:cNvPicPr>
            <a:picLocks noChangeAspect="1" noChangeArrowheads="1"/>
          </p:cNvPicPr>
          <p:nvPr/>
        </p:nvPicPr>
        <p:blipFill>
          <a:blip r:embed="rId4" cstate="print"/>
          <a:srcRect/>
          <a:stretch>
            <a:fillRect/>
          </a:stretch>
        </p:blipFill>
        <p:spPr bwMode="auto">
          <a:xfrm>
            <a:off x="0" y="4663440"/>
            <a:ext cx="3291840" cy="2194560"/>
          </a:xfrm>
          <a:prstGeom prst="rect">
            <a:avLst/>
          </a:prstGeom>
          <a:noFill/>
        </p:spPr>
      </p:pic>
      <p:pic>
        <p:nvPicPr>
          <p:cNvPr id="87048" name="Picture 8" descr="http://www.americanallergysupply.com/air-janitor-pleated-air-filter/Students-Pin-Oak-Middle-School.jpg"/>
          <p:cNvPicPr>
            <a:picLocks noChangeAspect="1" noChangeArrowheads="1"/>
          </p:cNvPicPr>
          <p:nvPr/>
        </p:nvPicPr>
        <p:blipFill>
          <a:blip r:embed="rId5" cstate="print"/>
          <a:srcRect/>
          <a:stretch>
            <a:fillRect/>
          </a:stretch>
        </p:blipFill>
        <p:spPr bwMode="auto">
          <a:xfrm>
            <a:off x="3276600" y="4648200"/>
            <a:ext cx="2926080" cy="2194560"/>
          </a:xfrm>
          <a:prstGeom prst="rect">
            <a:avLst/>
          </a:prstGeom>
          <a:noFill/>
        </p:spPr>
      </p:pic>
      <p:pic>
        <p:nvPicPr>
          <p:cNvPr id="87050" name="Picture 10" descr="http://www.lehman.cuny.edu/lehman/enews/2006_02_14/images_issue/cruzhs_band.jpg"/>
          <p:cNvPicPr>
            <a:picLocks noChangeAspect="1" noChangeArrowheads="1"/>
          </p:cNvPicPr>
          <p:nvPr/>
        </p:nvPicPr>
        <p:blipFill>
          <a:blip r:embed="rId6" cstate="print"/>
          <a:srcRect/>
          <a:stretch>
            <a:fillRect/>
          </a:stretch>
        </p:blipFill>
        <p:spPr bwMode="auto">
          <a:xfrm>
            <a:off x="6172200" y="4672290"/>
            <a:ext cx="2971800" cy="2185710"/>
          </a:xfrm>
          <a:prstGeom prst="rect">
            <a:avLst/>
          </a:prstGeom>
          <a:noFill/>
        </p:spPr>
      </p:pic>
      <p:pic>
        <p:nvPicPr>
          <p:cNvPr id="87052" name="Picture 12" descr="http://media.cleveland.com/chagrinsolonsun/photo/we0250415cjpg-3a1bd374cc753640_large.jpg"/>
          <p:cNvPicPr>
            <a:picLocks noChangeAspect="1" noChangeArrowheads="1"/>
          </p:cNvPicPr>
          <p:nvPr/>
        </p:nvPicPr>
        <p:blipFill>
          <a:blip r:embed="rId7" cstate="print"/>
          <a:srcRect/>
          <a:stretch>
            <a:fillRect/>
          </a:stretch>
        </p:blipFill>
        <p:spPr bwMode="auto">
          <a:xfrm>
            <a:off x="6477000" y="2895600"/>
            <a:ext cx="2667000" cy="1783080"/>
          </a:xfrm>
          <a:prstGeom prst="rect">
            <a:avLst/>
          </a:prstGeom>
          <a:noFill/>
        </p:spPr>
      </p:pic>
      <p:pic>
        <p:nvPicPr>
          <p:cNvPr id="87054" name="Picture 14" descr="http://image3.examiner.com/images/blog/EXID19401/images/29_-_Mercy_dance_class.jpg"/>
          <p:cNvPicPr>
            <a:picLocks noChangeAspect="1" noChangeArrowheads="1"/>
          </p:cNvPicPr>
          <p:nvPr/>
        </p:nvPicPr>
        <p:blipFill>
          <a:blip r:embed="rId8" cstate="print"/>
          <a:srcRect/>
          <a:stretch>
            <a:fillRect/>
          </a:stretch>
        </p:blipFill>
        <p:spPr bwMode="auto">
          <a:xfrm>
            <a:off x="0" y="2057400"/>
            <a:ext cx="2362200" cy="2603088"/>
          </a:xfrm>
          <a:prstGeom prst="rect">
            <a:avLst/>
          </a:prstGeom>
          <a:noFill/>
        </p:spPr>
      </p:pic>
      <p:pic>
        <p:nvPicPr>
          <p:cNvPr id="87056" name="Picture 16" descr="http://www.pflugervilleisd.net/PMS/images/ChoirPic.PISD.ChoralFestival.2009016.jpg"/>
          <p:cNvPicPr>
            <a:picLocks noChangeAspect="1" noChangeArrowheads="1"/>
          </p:cNvPicPr>
          <p:nvPr/>
        </p:nvPicPr>
        <p:blipFill>
          <a:blip r:embed="rId9" cstate="print"/>
          <a:srcRect/>
          <a:stretch>
            <a:fillRect/>
          </a:stretch>
        </p:blipFill>
        <p:spPr bwMode="auto">
          <a:xfrm>
            <a:off x="2362200" y="0"/>
            <a:ext cx="4145280" cy="2209800"/>
          </a:xfrm>
          <a:prstGeom prst="rect">
            <a:avLst/>
          </a:prstGeom>
          <a:noFill/>
        </p:spPr>
      </p:pic>
      <p:sp>
        <p:nvSpPr>
          <p:cNvPr id="10" name="Rectangle 2"/>
          <p:cNvSpPr txBox="1">
            <a:spLocks noChangeArrowheads="1"/>
          </p:cNvSpPr>
          <p:nvPr/>
        </p:nvSpPr>
        <p:spPr>
          <a:xfrm>
            <a:off x="2286000" y="2362200"/>
            <a:ext cx="4114800"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400" b="1" dirty="0" smtClean="0">
                <a:solidFill>
                  <a:srgbClr val="002060"/>
                </a:solidFill>
                <a:latin typeface="Arial" pitchFamily="34" charset="0"/>
                <a:ea typeface="+mj-ea"/>
                <a:cs typeface="Arial" pitchFamily="34" charset="0"/>
              </a:rPr>
              <a:t>What do our children need?</a:t>
            </a:r>
            <a:endParaRPr kumimoji="0" lang="en-US" sz="4400" b="1" i="0" u="none" strike="noStrike" kern="1200" cap="none" spc="0" normalizeH="0" baseline="0" noProof="0" dirty="0">
              <a:ln>
                <a:noFill/>
              </a:ln>
              <a:solidFill>
                <a:srgbClr val="002060"/>
              </a:solidFill>
              <a:effectLst/>
              <a:uLnTx/>
              <a:uFillTx/>
              <a:latin typeface="Arial" pitchFamily="34" charset="0"/>
              <a:ea typeface="+mj-ea"/>
              <a:cs typeface="Arial" pitchFamily="34" charset="0"/>
            </a:endParaRPr>
          </a:p>
        </p:txBody>
      </p:sp>
      <p:pic>
        <p:nvPicPr>
          <p:cNvPr id="41986" name="Picture 2" descr="http://www.childrenstheatreplays.com/images/sw-schoolpic1.jpg"/>
          <p:cNvPicPr>
            <a:picLocks noChangeAspect="1" noChangeArrowheads="1"/>
          </p:cNvPicPr>
          <p:nvPr/>
        </p:nvPicPr>
        <p:blipFill>
          <a:blip r:embed="rId10" cstate="print"/>
          <a:srcRect/>
          <a:stretch>
            <a:fillRect/>
          </a:stretch>
        </p:blipFill>
        <p:spPr bwMode="auto">
          <a:xfrm>
            <a:off x="0" y="0"/>
            <a:ext cx="3200400" cy="212198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87056"/>
                                        </p:tgtEl>
                                        <p:attrNameLst>
                                          <p:attrName>style.visibility</p:attrName>
                                        </p:attrNameLst>
                                      </p:cBhvr>
                                      <p:to>
                                        <p:strVal val="visible"/>
                                      </p:to>
                                    </p:set>
                                    <p:animEffect transition="in" filter="dissolve">
                                      <p:cBhvr>
                                        <p:cTn id="7" dur="1000"/>
                                        <p:tgtEl>
                                          <p:spTgt spid="8705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7042"/>
                                        </p:tgtEl>
                                        <p:attrNameLst>
                                          <p:attrName>style.visibility</p:attrName>
                                        </p:attrNameLst>
                                      </p:cBhvr>
                                      <p:to>
                                        <p:strVal val="visible"/>
                                      </p:to>
                                    </p:set>
                                    <p:animEffect transition="in" filter="fade">
                                      <p:cBhvr>
                                        <p:cTn id="11" dur="2000"/>
                                        <p:tgtEl>
                                          <p:spTgt spid="87042"/>
                                        </p:tgtEl>
                                      </p:cBhvr>
                                    </p:animEffect>
                                  </p:childTnLst>
                                </p:cTn>
                              </p:par>
                            </p:childTnLst>
                          </p:cTn>
                        </p:par>
                        <p:par>
                          <p:cTn id="12" fill="hold">
                            <p:stCondLst>
                              <p:cond delay="3000"/>
                            </p:stCondLst>
                            <p:childTnLst>
                              <p:par>
                                <p:cTn id="13" presetID="9" presetClass="entr" presetSubtype="0" fill="hold" nodeType="afterEffect">
                                  <p:stCondLst>
                                    <p:cond delay="0"/>
                                  </p:stCondLst>
                                  <p:childTnLst>
                                    <p:set>
                                      <p:cBhvr>
                                        <p:cTn id="14" dur="1" fill="hold">
                                          <p:stCondLst>
                                            <p:cond delay="0"/>
                                          </p:stCondLst>
                                        </p:cTn>
                                        <p:tgtEl>
                                          <p:spTgt spid="87052"/>
                                        </p:tgtEl>
                                        <p:attrNameLst>
                                          <p:attrName>style.visibility</p:attrName>
                                        </p:attrNameLst>
                                      </p:cBhvr>
                                      <p:to>
                                        <p:strVal val="visible"/>
                                      </p:to>
                                    </p:set>
                                    <p:animEffect transition="in" filter="dissolve">
                                      <p:cBhvr>
                                        <p:cTn id="15" dur="1000"/>
                                        <p:tgtEl>
                                          <p:spTgt spid="87052"/>
                                        </p:tgtEl>
                                      </p:cBhvr>
                                    </p:animEffect>
                                  </p:childTnLst>
                                </p:cTn>
                              </p:par>
                            </p:childTnLst>
                          </p:cTn>
                        </p:par>
                        <p:par>
                          <p:cTn id="16" fill="hold">
                            <p:stCondLst>
                              <p:cond delay="4000"/>
                            </p:stCondLst>
                            <p:childTnLst>
                              <p:par>
                                <p:cTn id="17" presetID="9" presetClass="entr" presetSubtype="0" fill="hold" nodeType="afterEffect">
                                  <p:stCondLst>
                                    <p:cond delay="0"/>
                                  </p:stCondLst>
                                  <p:childTnLst>
                                    <p:set>
                                      <p:cBhvr>
                                        <p:cTn id="18" dur="1" fill="hold">
                                          <p:stCondLst>
                                            <p:cond delay="0"/>
                                          </p:stCondLst>
                                        </p:cTn>
                                        <p:tgtEl>
                                          <p:spTgt spid="87050"/>
                                        </p:tgtEl>
                                        <p:attrNameLst>
                                          <p:attrName>style.visibility</p:attrName>
                                        </p:attrNameLst>
                                      </p:cBhvr>
                                      <p:to>
                                        <p:strVal val="visible"/>
                                      </p:to>
                                    </p:set>
                                    <p:animEffect transition="in" filter="dissolve">
                                      <p:cBhvr>
                                        <p:cTn id="19" dur="1000"/>
                                        <p:tgtEl>
                                          <p:spTgt spid="87050"/>
                                        </p:tgtEl>
                                      </p:cBhvr>
                                    </p:animEffect>
                                  </p:childTnLst>
                                </p:cTn>
                              </p:par>
                            </p:childTnLst>
                          </p:cTn>
                        </p:par>
                        <p:par>
                          <p:cTn id="20" fill="hold">
                            <p:stCondLst>
                              <p:cond delay="5000"/>
                            </p:stCondLst>
                            <p:childTnLst>
                              <p:par>
                                <p:cTn id="21" presetID="9" presetClass="entr" presetSubtype="0" fill="hold" nodeType="afterEffect">
                                  <p:stCondLst>
                                    <p:cond delay="0"/>
                                  </p:stCondLst>
                                  <p:childTnLst>
                                    <p:set>
                                      <p:cBhvr>
                                        <p:cTn id="22" dur="1" fill="hold">
                                          <p:stCondLst>
                                            <p:cond delay="0"/>
                                          </p:stCondLst>
                                        </p:cTn>
                                        <p:tgtEl>
                                          <p:spTgt spid="87048"/>
                                        </p:tgtEl>
                                        <p:attrNameLst>
                                          <p:attrName>style.visibility</p:attrName>
                                        </p:attrNameLst>
                                      </p:cBhvr>
                                      <p:to>
                                        <p:strVal val="visible"/>
                                      </p:to>
                                    </p:set>
                                    <p:animEffect transition="in" filter="dissolve">
                                      <p:cBhvr>
                                        <p:cTn id="23" dur="1000"/>
                                        <p:tgtEl>
                                          <p:spTgt spid="87048"/>
                                        </p:tgtEl>
                                      </p:cBhvr>
                                    </p:animEffect>
                                  </p:childTnLst>
                                </p:cTn>
                              </p:par>
                            </p:childTnLst>
                          </p:cTn>
                        </p:par>
                        <p:par>
                          <p:cTn id="24" fill="hold">
                            <p:stCondLst>
                              <p:cond delay="6000"/>
                            </p:stCondLst>
                            <p:childTnLst>
                              <p:par>
                                <p:cTn id="25" presetID="10" presetClass="entr" presetSubtype="0" fill="hold" nodeType="afterEffect">
                                  <p:stCondLst>
                                    <p:cond delay="0"/>
                                  </p:stCondLst>
                                  <p:childTnLst>
                                    <p:set>
                                      <p:cBhvr>
                                        <p:cTn id="26" dur="1" fill="hold">
                                          <p:stCondLst>
                                            <p:cond delay="0"/>
                                          </p:stCondLst>
                                        </p:cTn>
                                        <p:tgtEl>
                                          <p:spTgt spid="87046"/>
                                        </p:tgtEl>
                                        <p:attrNameLst>
                                          <p:attrName>style.visibility</p:attrName>
                                        </p:attrNameLst>
                                      </p:cBhvr>
                                      <p:to>
                                        <p:strVal val="visible"/>
                                      </p:to>
                                    </p:set>
                                    <p:animEffect transition="in" filter="fade">
                                      <p:cBhvr>
                                        <p:cTn id="27" dur="500"/>
                                        <p:tgtEl>
                                          <p:spTgt spid="87046"/>
                                        </p:tgtEl>
                                      </p:cBhvr>
                                    </p:animEffect>
                                  </p:childTnLst>
                                </p:cTn>
                              </p:par>
                            </p:childTnLst>
                          </p:cTn>
                        </p:par>
                        <p:par>
                          <p:cTn id="28" fill="hold">
                            <p:stCondLst>
                              <p:cond delay="6500"/>
                            </p:stCondLst>
                            <p:childTnLst>
                              <p:par>
                                <p:cTn id="29" presetID="9" presetClass="entr" presetSubtype="0" fill="hold" nodeType="afterEffect">
                                  <p:stCondLst>
                                    <p:cond delay="0"/>
                                  </p:stCondLst>
                                  <p:childTnLst>
                                    <p:set>
                                      <p:cBhvr>
                                        <p:cTn id="30" dur="1" fill="hold">
                                          <p:stCondLst>
                                            <p:cond delay="0"/>
                                          </p:stCondLst>
                                        </p:cTn>
                                        <p:tgtEl>
                                          <p:spTgt spid="87054"/>
                                        </p:tgtEl>
                                        <p:attrNameLst>
                                          <p:attrName>style.visibility</p:attrName>
                                        </p:attrNameLst>
                                      </p:cBhvr>
                                      <p:to>
                                        <p:strVal val="visible"/>
                                      </p:to>
                                    </p:set>
                                    <p:animEffect transition="in" filter="dissolve">
                                      <p:cBhvr>
                                        <p:cTn id="31" dur="1000"/>
                                        <p:tgtEl>
                                          <p:spTgt spid="8705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1986"/>
                                        </p:tgtEl>
                                        <p:attrNameLst>
                                          <p:attrName>style.visibility</p:attrName>
                                        </p:attrNameLst>
                                      </p:cBhvr>
                                      <p:to>
                                        <p:strVal val="visible"/>
                                      </p:to>
                                    </p:set>
                                    <p:animEffect transition="in" filter="fade">
                                      <p:cBhvr>
                                        <p:cTn id="36" dur="20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hlinkClick r:id="rId3" tooltip="http://www.youtube.com/watch?v=0fu4vmiXxwc"/>
              </a:rPr>
              <a:t>http://www.youtube.com/watch?v=0fu4vmiXxwc</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http://www.tnapn.com/images/Values/Professional%20people.jpg"/>
          <p:cNvPicPr>
            <a:picLocks noChangeAspect="1" noChangeArrowheads="1"/>
          </p:cNvPicPr>
          <p:nvPr/>
        </p:nvPicPr>
        <p:blipFill>
          <a:blip r:embed="rId3" cstate="print"/>
          <a:srcRect/>
          <a:stretch>
            <a:fillRect/>
          </a:stretch>
        </p:blipFill>
        <p:spPr bwMode="auto">
          <a:xfrm>
            <a:off x="0" y="2667000"/>
            <a:ext cx="3352800" cy="4191000"/>
          </a:xfrm>
          <a:prstGeom prst="rect">
            <a:avLst/>
          </a:prstGeom>
          <a:noFill/>
        </p:spPr>
      </p:pic>
      <p:pic>
        <p:nvPicPr>
          <p:cNvPr id="91140" name="Picture 4" descr="http://www.countyofsb.org/uploadedImages/eu/Adults_working_on_project.jpg"/>
          <p:cNvPicPr>
            <a:picLocks noChangeAspect="1" noChangeArrowheads="1"/>
          </p:cNvPicPr>
          <p:nvPr/>
        </p:nvPicPr>
        <p:blipFill>
          <a:blip r:embed="rId4" cstate="print"/>
          <a:srcRect/>
          <a:stretch>
            <a:fillRect/>
          </a:stretch>
        </p:blipFill>
        <p:spPr bwMode="auto">
          <a:xfrm>
            <a:off x="4754880" y="0"/>
            <a:ext cx="4389120" cy="2765744"/>
          </a:xfrm>
          <a:prstGeom prst="rect">
            <a:avLst/>
          </a:prstGeom>
          <a:noFill/>
        </p:spPr>
      </p:pic>
      <p:pic>
        <p:nvPicPr>
          <p:cNvPr id="91142" name="Picture 6" descr="http://schools.sd42.ca/sss/files/2009/06/teachers-collaborating.jpg"/>
          <p:cNvPicPr>
            <a:picLocks noChangeAspect="1" noChangeArrowheads="1"/>
          </p:cNvPicPr>
          <p:nvPr/>
        </p:nvPicPr>
        <p:blipFill>
          <a:blip r:embed="rId5" cstate="print"/>
          <a:srcRect/>
          <a:stretch>
            <a:fillRect/>
          </a:stretch>
        </p:blipFill>
        <p:spPr bwMode="auto">
          <a:xfrm>
            <a:off x="0" y="0"/>
            <a:ext cx="4800600" cy="2734101"/>
          </a:xfrm>
          <a:prstGeom prst="rect">
            <a:avLst/>
          </a:prstGeom>
          <a:noFill/>
        </p:spPr>
      </p:pic>
      <p:sp>
        <p:nvSpPr>
          <p:cNvPr id="19" name="Rectangle 2"/>
          <p:cNvSpPr txBox="1">
            <a:spLocks noChangeArrowheads="1"/>
          </p:cNvSpPr>
          <p:nvPr/>
        </p:nvSpPr>
        <p:spPr>
          <a:xfrm>
            <a:off x="3429000" y="4038600"/>
            <a:ext cx="5715000"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000" b="1" dirty="0" smtClean="0">
                <a:solidFill>
                  <a:srgbClr val="C00000"/>
                </a:solidFill>
                <a:latin typeface="Arial" pitchFamily="34" charset="0"/>
                <a:ea typeface="+mj-ea"/>
                <a:cs typeface="Arial" pitchFamily="34" charset="0"/>
              </a:rPr>
              <a:t>What do adults need to help children?</a:t>
            </a:r>
            <a:endParaRPr kumimoji="0" lang="en-US" sz="4000" b="1" i="0" u="none" strike="noStrike" kern="1200" cap="none" spc="0" normalizeH="0" baseline="0" noProof="0" dirty="0">
              <a:ln>
                <a:noFill/>
              </a:ln>
              <a:solidFill>
                <a:srgbClr val="C00000"/>
              </a:solidFill>
              <a:effectLst/>
              <a:uLnTx/>
              <a:uFillTx/>
              <a:latin typeface="Arial" pitchFamily="34" charset="0"/>
              <a:ea typeface="+mj-ea"/>
              <a:cs typeface="Arial" pitchFamily="34" charset="0"/>
            </a:endParaRP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hlinkClick r:id="rId3" tooltip="http://www.youtube.com/watch?v=W2j9qw-A0NM"/>
              </a:rPr>
              <a:t>http://www.youtube.com/watch?v=W2j9qw-A0NM</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all-music-sheets.com/images/BeethovenLeonoreOvertureNo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p:nvPr/>
        </p:nvSpPr>
        <p:spPr>
          <a:xfrm rot="21348953">
            <a:off x="1401309" y="724002"/>
            <a:ext cx="7394974" cy="1446550"/>
          </a:xfrm>
          <a:prstGeom prst="rect">
            <a:avLst/>
          </a:prstGeom>
          <a:noFill/>
        </p:spPr>
        <p:txBody>
          <a:bodyPr wrap="none" lIns="91440" tIns="45720" rIns="91440" bIns="45720">
            <a:spAutoFit/>
          </a:bodyPr>
          <a:lstStyle/>
          <a:p>
            <a:pPr algn="ctr"/>
            <a:r>
              <a:rPr lang="en-US" sz="8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Introductions</a:t>
            </a:r>
            <a:endParaRPr lang="en-US" sz="8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28600" y="228599"/>
          <a:ext cx="8686800" cy="6400801"/>
        </p:xfrm>
        <a:graphic>
          <a:graphicData uri="http://schemas.openxmlformats.org/drawingml/2006/table">
            <a:tbl>
              <a:tblPr firstRow="1" bandRow="1">
                <a:tableStyleId>{5C22544A-7EE6-4342-B048-85BDC9FD1C3A}</a:tableStyleId>
              </a:tblPr>
              <a:tblGrid>
                <a:gridCol w="4343400"/>
                <a:gridCol w="4343400"/>
              </a:tblGrid>
              <a:tr h="1869645">
                <a:tc>
                  <a:txBody>
                    <a:bodyPr/>
                    <a:lstStyle/>
                    <a:p>
                      <a:pPr algn="ctr"/>
                      <a:r>
                        <a:rPr lang="en-US" sz="4400" dirty="0" smtClean="0">
                          <a:latin typeface="Arial" pitchFamily="34" charset="0"/>
                          <a:cs typeface="Arial" pitchFamily="34" charset="0"/>
                        </a:rPr>
                        <a:t>Children</a:t>
                      </a:r>
                      <a:endParaRPr lang="en-US" sz="4400" dirty="0">
                        <a:latin typeface="Arial" pitchFamily="34" charset="0"/>
                        <a:cs typeface="Arial"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4400" dirty="0" smtClean="0">
                          <a:latin typeface="Arial" pitchFamily="34" charset="0"/>
                          <a:cs typeface="Arial" pitchFamily="34" charset="0"/>
                        </a:rPr>
                        <a:t>Adults: </a:t>
                      </a:r>
                      <a:r>
                        <a:rPr lang="en-US" sz="2800" dirty="0" smtClean="0">
                          <a:latin typeface="Arial" pitchFamily="34" charset="0"/>
                          <a:cs typeface="Arial" pitchFamily="34" charset="0"/>
                        </a:rPr>
                        <a:t>Stakeholders</a:t>
                      </a:r>
                    </a:p>
                    <a:p>
                      <a:pPr algn="ctr"/>
                      <a:endParaRPr lang="en-US" dirty="0">
                        <a:latin typeface="Arial" pitchFamily="34" charset="0"/>
                        <a:cs typeface="Arial" pitchFamily="34" charset="0"/>
                      </a:endParaRPr>
                    </a:p>
                  </a:txBody>
                  <a:tcPr/>
                </a:tc>
              </a:tr>
              <a:tr h="647308">
                <a:tc>
                  <a:txBody>
                    <a:bodyPr/>
                    <a:lstStyle/>
                    <a:p>
                      <a:pPr algn="ctr"/>
                      <a:endParaRPr lang="en-US">
                        <a:latin typeface="Arial" pitchFamily="34" charset="0"/>
                        <a:cs typeface="Arial" pitchFamily="34" charset="0"/>
                      </a:endParaRPr>
                    </a:p>
                  </a:txBody>
                  <a:tcPr/>
                </a:tc>
                <a:tc>
                  <a:txBody>
                    <a:bodyPr/>
                    <a:lstStyle/>
                    <a:p>
                      <a:pPr algn="ctr"/>
                      <a:endParaRPr lang="en-US" dirty="0">
                        <a:latin typeface="Arial" pitchFamily="34" charset="0"/>
                        <a:cs typeface="Arial" pitchFamily="34" charset="0"/>
                      </a:endParaRPr>
                    </a:p>
                  </a:txBody>
                  <a:tcPr/>
                </a:tc>
              </a:tr>
              <a:tr h="647308">
                <a:tc>
                  <a:txBody>
                    <a:bodyPr/>
                    <a:lstStyle/>
                    <a:p>
                      <a:pPr algn="ctr"/>
                      <a:endParaRPr lang="en-US">
                        <a:latin typeface="Arial" pitchFamily="34" charset="0"/>
                        <a:cs typeface="Arial" pitchFamily="34" charset="0"/>
                      </a:endParaRPr>
                    </a:p>
                  </a:txBody>
                  <a:tcPr/>
                </a:tc>
                <a:tc>
                  <a:txBody>
                    <a:bodyPr/>
                    <a:lstStyle/>
                    <a:p>
                      <a:pPr algn="ctr"/>
                      <a:endParaRPr lang="en-US" dirty="0">
                        <a:latin typeface="Arial" pitchFamily="34" charset="0"/>
                        <a:cs typeface="Arial" pitchFamily="34" charset="0"/>
                      </a:endParaRPr>
                    </a:p>
                  </a:txBody>
                  <a:tcPr/>
                </a:tc>
              </a:tr>
              <a:tr h="647308">
                <a:tc>
                  <a:txBody>
                    <a:bodyPr/>
                    <a:lstStyle/>
                    <a:p>
                      <a:pPr algn="ctr"/>
                      <a:endParaRPr lang="en-US">
                        <a:latin typeface="Arial" pitchFamily="34" charset="0"/>
                        <a:cs typeface="Arial" pitchFamily="34" charset="0"/>
                      </a:endParaRPr>
                    </a:p>
                  </a:txBody>
                  <a:tcPr/>
                </a:tc>
                <a:tc>
                  <a:txBody>
                    <a:bodyPr/>
                    <a:lstStyle/>
                    <a:p>
                      <a:pPr algn="ctr"/>
                      <a:endParaRPr lang="en-US" dirty="0">
                        <a:latin typeface="Arial" pitchFamily="34" charset="0"/>
                        <a:cs typeface="Arial" pitchFamily="34" charset="0"/>
                      </a:endParaRPr>
                    </a:p>
                  </a:txBody>
                  <a:tcPr/>
                </a:tc>
              </a:tr>
              <a:tr h="647308">
                <a:tc>
                  <a:txBody>
                    <a:bodyPr/>
                    <a:lstStyle/>
                    <a:p>
                      <a:pPr algn="ctr"/>
                      <a:endParaRPr lang="en-US">
                        <a:latin typeface="Arial" pitchFamily="34" charset="0"/>
                        <a:cs typeface="Arial" pitchFamily="34" charset="0"/>
                      </a:endParaRPr>
                    </a:p>
                  </a:txBody>
                  <a:tcPr/>
                </a:tc>
                <a:tc>
                  <a:txBody>
                    <a:bodyPr/>
                    <a:lstStyle/>
                    <a:p>
                      <a:pPr algn="ctr"/>
                      <a:endParaRPr lang="en-US" dirty="0">
                        <a:latin typeface="Arial" pitchFamily="34" charset="0"/>
                        <a:cs typeface="Arial" pitchFamily="34" charset="0"/>
                      </a:endParaRPr>
                    </a:p>
                  </a:txBody>
                  <a:tcPr/>
                </a:tc>
              </a:tr>
              <a:tr h="647308">
                <a:tc>
                  <a:txBody>
                    <a:bodyPr/>
                    <a:lstStyle/>
                    <a:p>
                      <a:pPr algn="ctr"/>
                      <a:endParaRPr lang="en-US">
                        <a:latin typeface="Arial" pitchFamily="34" charset="0"/>
                        <a:cs typeface="Arial" pitchFamily="34" charset="0"/>
                      </a:endParaRPr>
                    </a:p>
                  </a:txBody>
                  <a:tcPr/>
                </a:tc>
                <a:tc>
                  <a:txBody>
                    <a:bodyPr/>
                    <a:lstStyle/>
                    <a:p>
                      <a:pPr algn="ctr"/>
                      <a:endParaRPr lang="en-US" dirty="0">
                        <a:latin typeface="Arial" pitchFamily="34" charset="0"/>
                        <a:cs typeface="Arial" pitchFamily="34" charset="0"/>
                      </a:endParaRPr>
                    </a:p>
                  </a:txBody>
                  <a:tcPr/>
                </a:tc>
              </a:tr>
              <a:tr h="647308">
                <a:tc>
                  <a:txBody>
                    <a:bodyPr/>
                    <a:lstStyle/>
                    <a:p>
                      <a:pPr algn="ctr"/>
                      <a:endParaRPr lang="en-US">
                        <a:latin typeface="Arial" pitchFamily="34" charset="0"/>
                        <a:cs typeface="Arial" pitchFamily="34" charset="0"/>
                      </a:endParaRPr>
                    </a:p>
                  </a:txBody>
                  <a:tcPr/>
                </a:tc>
                <a:tc>
                  <a:txBody>
                    <a:bodyPr/>
                    <a:lstStyle/>
                    <a:p>
                      <a:pPr algn="ctr"/>
                      <a:endParaRPr lang="en-US" dirty="0">
                        <a:latin typeface="Arial" pitchFamily="34" charset="0"/>
                        <a:cs typeface="Arial" pitchFamily="34" charset="0"/>
                      </a:endParaRPr>
                    </a:p>
                  </a:txBody>
                  <a:tcPr/>
                </a:tc>
              </a:tr>
              <a:tr h="647308">
                <a:tc>
                  <a:txBody>
                    <a:bodyPr/>
                    <a:lstStyle/>
                    <a:p>
                      <a:pPr algn="ctr"/>
                      <a:endParaRPr lang="en-US">
                        <a:latin typeface="Arial" pitchFamily="34" charset="0"/>
                        <a:cs typeface="Arial" pitchFamily="34" charset="0"/>
                      </a:endParaRPr>
                    </a:p>
                  </a:txBody>
                  <a:tcPr/>
                </a:tc>
                <a:tc>
                  <a:txBody>
                    <a:bodyPr/>
                    <a:lstStyle/>
                    <a:p>
                      <a:pPr algn="ctr"/>
                      <a:endParaRPr lang="en-US" dirty="0">
                        <a:latin typeface="Arial" pitchFamily="34" charset="0"/>
                        <a:cs typeface="Arial" pitchFamily="34" charset="0"/>
                      </a:endParaRPr>
                    </a:p>
                  </a:txBody>
                  <a:tcPr/>
                </a:tc>
              </a:tr>
            </a:tbl>
          </a:graphicData>
        </a:graphic>
      </p:graphicFrame>
    </p:spTree>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F7DE43B-26EE-4A77-91DD-E1A9E2BEB994}" type="slidenum">
              <a:rPr lang="en-US" smtClean="0"/>
              <a:pPr>
                <a:defRPr/>
              </a:pPr>
              <a:t>41</a:t>
            </a:fld>
            <a:endParaRPr lang="en-US" dirty="0"/>
          </a:p>
        </p:txBody>
      </p:sp>
      <p:pic>
        <p:nvPicPr>
          <p:cNvPr id="322562" name="Picture 2" descr="http://farm1.static.flickr.com/5/9887123_8005cb4929.jpg"/>
          <p:cNvPicPr>
            <a:picLocks noChangeAspect="1" noChangeArrowheads="1"/>
          </p:cNvPicPr>
          <p:nvPr/>
        </p:nvPicPr>
        <p:blipFill>
          <a:blip r:embed="rId3" cstate="print"/>
          <a:srcRect/>
          <a:stretch>
            <a:fillRect/>
          </a:stretch>
        </p:blipFill>
        <p:spPr bwMode="auto">
          <a:xfrm>
            <a:off x="0" y="0"/>
            <a:ext cx="9144000" cy="6857999"/>
          </a:xfrm>
          <a:prstGeom prst="rect">
            <a:avLst/>
          </a:prstGeom>
          <a:noFill/>
        </p:spPr>
      </p:pic>
      <p:sp>
        <p:nvSpPr>
          <p:cNvPr id="4" name="WordArt 2"/>
          <p:cNvSpPr>
            <a:spLocks noChangeArrowheads="1" noChangeShapeType="1" noTextEdit="1"/>
          </p:cNvSpPr>
          <p:nvPr/>
        </p:nvSpPr>
        <p:spPr bwMode="auto">
          <a:xfrm>
            <a:off x="282611" y="214549"/>
            <a:ext cx="5181600" cy="2895600"/>
          </a:xfrm>
          <a:prstGeom prst="rect">
            <a:avLst/>
          </a:prstGeom>
        </p:spPr>
        <p:txBody>
          <a:bodyPr wrap="none" fromWordArt="1">
            <a:prstTxWarp prst="textSlantUp">
              <a:avLst>
                <a:gd name="adj" fmla="val 32056"/>
              </a:avLst>
            </a:prstTxWarp>
          </a:bodyPr>
          <a:lstStyle/>
          <a:p>
            <a:r>
              <a:rPr lang="en-US" sz="3600" kern="10" dirty="0" smtClean="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 </a:t>
            </a:r>
            <a:endParaRPr lang="en-US"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endParaRPr>
          </a:p>
        </p:txBody>
      </p:sp>
      <p:sp>
        <p:nvSpPr>
          <p:cNvPr id="5" name="Text Box 3"/>
          <p:cNvSpPr txBox="1">
            <a:spLocks noChangeArrowheads="1"/>
          </p:cNvSpPr>
          <p:nvPr/>
        </p:nvSpPr>
        <p:spPr bwMode="auto">
          <a:xfrm>
            <a:off x="-20178" y="2023408"/>
            <a:ext cx="4744578" cy="1938992"/>
          </a:xfrm>
          <a:prstGeom prst="rect">
            <a:avLst/>
          </a:prstGeom>
          <a:noFill/>
          <a:ln w="9525">
            <a:noFill/>
            <a:miter lim="800000"/>
            <a:headEnd/>
            <a:tailEnd/>
          </a:ln>
          <a:effectLst/>
        </p:spPr>
        <p:txBody>
          <a:bodyPr wrap="square">
            <a:spAutoFit/>
          </a:bodyPr>
          <a:lstStyle/>
          <a:p>
            <a:pPr algn="ctr"/>
            <a:r>
              <a:rPr lang="en-US" sz="4000" b="1" dirty="0" smtClean="0">
                <a:solidFill>
                  <a:srgbClr val="7030A0"/>
                </a:solidFill>
              </a:rPr>
              <a:t>National Expectation Components</a:t>
            </a:r>
            <a:endParaRPr lang="en-US" sz="4000" b="1" dirty="0">
              <a:solidFill>
                <a:srgbClr val="7030A0"/>
              </a:solidFill>
            </a:endParaRPr>
          </a:p>
        </p:txBody>
      </p:sp>
    </p:spTree>
  </p:cSld>
  <p:clrMapOvr>
    <a:masterClrMapping/>
  </p:clrMapOvr>
  <p:transition>
    <p:cut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else needs to be included?</a:t>
            </a:r>
            <a:endParaRPr lang="en-US" dirty="0"/>
          </a:p>
        </p:txBody>
      </p:sp>
      <p:sp>
        <p:nvSpPr>
          <p:cNvPr id="3" name="Content Placeholder 2"/>
          <p:cNvSpPr>
            <a:spLocks noGrp="1"/>
          </p:cNvSpPr>
          <p:nvPr>
            <p:ph idx="1"/>
          </p:nvPr>
        </p:nvSpPr>
        <p:spPr>
          <a:xfrm>
            <a:off x="304800" y="1600201"/>
            <a:ext cx="8229600" cy="4343400"/>
          </a:xfrm>
        </p:spPr>
        <p:txBody>
          <a:bodyPr/>
          <a:lstStyle/>
          <a:p>
            <a:endParaRPr lang="en-US" dirty="0" smtClean="0"/>
          </a:p>
          <a:p>
            <a:pPr lvl="1">
              <a:buNone/>
            </a:pPr>
            <a:r>
              <a:rPr lang="en-US" dirty="0" smtClean="0"/>
              <a:t>	</a:t>
            </a:r>
            <a:r>
              <a:rPr lang="en-US" sz="3600" dirty="0" smtClean="0">
                <a:solidFill>
                  <a:srgbClr val="FFFF00"/>
                </a:solidFill>
              </a:rPr>
              <a:t>What are the other components we may not have yet identified?</a:t>
            </a:r>
          </a:p>
          <a:p>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82" name="Picture 2" descr="http://www.crashcodes.com/files/BlueBlackPatternedFade.bmp"/>
          <p:cNvPicPr>
            <a:picLocks noChangeAspect="1" noChangeArrowheads="1"/>
          </p:cNvPicPr>
          <p:nvPr/>
        </p:nvPicPr>
        <p:blipFill>
          <a:blip r:embed="rId3" cstate="print"/>
          <a:srcRect/>
          <a:stretch>
            <a:fillRect/>
          </a:stretch>
        </p:blipFill>
        <p:spPr bwMode="auto">
          <a:xfrm>
            <a:off x="0" y="1"/>
            <a:ext cx="9144000" cy="6857999"/>
          </a:xfrm>
          <a:prstGeom prst="rect">
            <a:avLst/>
          </a:prstGeom>
          <a:noFill/>
        </p:spPr>
      </p:pic>
      <p:sp>
        <p:nvSpPr>
          <p:cNvPr id="5" name="Rectangle 2"/>
          <p:cNvSpPr txBox="1">
            <a:spLocks noChangeArrowheads="1"/>
          </p:cNvSpPr>
          <p:nvPr/>
        </p:nvSpPr>
        <p:spPr>
          <a:xfrm>
            <a:off x="0" y="195263"/>
            <a:ext cx="9144000" cy="1108075"/>
          </a:xfrm>
          <a:prstGeom prst="rect">
            <a:avLst/>
          </a:prstGeom>
          <a:noFill/>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1200" cap="none" spc="0" normalizeH="0" baseline="0" noProof="0" smtClean="0">
                <a:ln>
                  <a:noFill/>
                </a:ln>
                <a:solidFill>
                  <a:schemeClr val="bg1"/>
                </a:solidFill>
                <a:effectLst/>
                <a:uLnTx/>
                <a:uFillTx/>
                <a:latin typeface="Arial" pitchFamily="34" charset="0"/>
                <a:ea typeface="+mj-ea"/>
                <a:cs typeface="Arial" pitchFamily="34" charset="0"/>
              </a:rPr>
              <a:t>Impacting Student Achievement</a:t>
            </a:r>
            <a:r>
              <a:rPr kumimoji="0" lang="en-US" sz="1200" b="1" i="0" u="none" strike="noStrike" kern="1200" cap="none" spc="0" normalizeH="0" baseline="0" noProof="0" smtClean="0">
                <a:ln>
                  <a:noFill/>
                </a:ln>
                <a:solidFill>
                  <a:schemeClr val="bg1"/>
                </a:solidFill>
                <a:effectLst/>
                <a:uLnTx/>
                <a:uFillTx/>
                <a:latin typeface="Arial" pitchFamily="34" charset="0"/>
                <a:ea typeface="+mj-ea"/>
                <a:cs typeface="Arial" pitchFamily="34" charset="0"/>
              </a:rPr>
              <a:t/>
            </a:r>
            <a:br>
              <a:rPr kumimoji="0" lang="en-US" sz="1200" b="1" i="0" u="none" strike="noStrike" kern="1200" cap="none" spc="0" normalizeH="0" baseline="0" noProof="0" smtClean="0">
                <a:ln>
                  <a:noFill/>
                </a:ln>
                <a:solidFill>
                  <a:schemeClr val="bg1"/>
                </a:solidFill>
                <a:effectLst/>
                <a:uLnTx/>
                <a:uFillTx/>
                <a:latin typeface="Arial" pitchFamily="34" charset="0"/>
                <a:ea typeface="+mj-ea"/>
                <a:cs typeface="Arial" pitchFamily="34" charset="0"/>
              </a:rPr>
            </a:br>
            <a:endParaRPr kumimoji="0" lang="en-US" sz="2400" b="1"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grpSp>
        <p:nvGrpSpPr>
          <p:cNvPr id="2" name="Group 3"/>
          <p:cNvGrpSpPr>
            <a:grpSpLocks/>
          </p:cNvGrpSpPr>
          <p:nvPr/>
        </p:nvGrpSpPr>
        <p:grpSpPr bwMode="auto">
          <a:xfrm>
            <a:off x="0" y="1371600"/>
            <a:ext cx="9144000" cy="5486400"/>
            <a:chOff x="624" y="768"/>
            <a:chExt cx="4896" cy="3012"/>
          </a:xfrm>
        </p:grpSpPr>
        <p:sp>
          <p:nvSpPr>
            <p:cNvPr id="9" name="Rectangle 4"/>
            <p:cNvSpPr>
              <a:spLocks noChangeArrowheads="1"/>
            </p:cNvSpPr>
            <p:nvPr/>
          </p:nvSpPr>
          <p:spPr bwMode="auto">
            <a:xfrm>
              <a:off x="624" y="768"/>
              <a:ext cx="4896" cy="3010"/>
            </a:xfrm>
            <a:prstGeom prst="rect">
              <a:avLst/>
            </a:prstGeom>
            <a:gradFill flip="none" rotWithShape="1">
              <a:gsLst>
                <a:gs pos="0">
                  <a:srgbClr val="A9A9AB">
                    <a:tint val="66000"/>
                    <a:satMod val="160000"/>
                  </a:srgbClr>
                </a:gs>
                <a:gs pos="50000">
                  <a:srgbClr val="A9A9AB">
                    <a:tint val="44500"/>
                    <a:satMod val="160000"/>
                  </a:srgbClr>
                </a:gs>
                <a:gs pos="100000">
                  <a:srgbClr val="A9A9AB">
                    <a:tint val="23500"/>
                    <a:satMod val="160000"/>
                  </a:srgbClr>
                </a:gs>
              </a:gsLst>
              <a:lin ang="13500000" scaled="1"/>
              <a:tileRect/>
            </a:gradFill>
            <a:ln w="9525">
              <a:solidFill>
                <a:schemeClr val="tx1"/>
              </a:solidFill>
              <a:miter lim="800000"/>
              <a:headEnd/>
              <a:tailEnd/>
            </a:ln>
            <a:effectLst/>
          </p:spPr>
          <p:txBody>
            <a:bodyPr wrap="none" anchor="ctr"/>
            <a:lstStyle/>
            <a:p>
              <a:endParaRPr lang="en-US" dirty="0"/>
            </a:p>
          </p:txBody>
        </p:sp>
        <p:sp>
          <p:nvSpPr>
            <p:cNvPr id="10" name="Text Box 5"/>
            <p:cNvSpPr txBox="1">
              <a:spLocks noChangeArrowheads="1"/>
            </p:cNvSpPr>
            <p:nvPr/>
          </p:nvSpPr>
          <p:spPr bwMode="auto">
            <a:xfrm>
              <a:off x="2088" y="3509"/>
              <a:ext cx="1968" cy="271"/>
            </a:xfrm>
            <a:prstGeom prst="rect">
              <a:avLst/>
            </a:prstGeom>
            <a:solidFill>
              <a:srgbClr val="FFC000"/>
            </a:solidFill>
            <a:ln w="9525">
              <a:noFill/>
              <a:miter lim="800000"/>
              <a:headEnd/>
              <a:tailEnd/>
            </a:ln>
            <a:effectLst/>
          </p:spPr>
          <p:txBody>
            <a:bodyPr>
              <a:spAutoFit/>
            </a:bodyPr>
            <a:lstStyle/>
            <a:p>
              <a:pPr algn="ctr">
                <a:spcBef>
                  <a:spcPct val="50000"/>
                </a:spcBef>
              </a:pPr>
              <a:r>
                <a:rPr lang="en-US" sz="2400" b="1" baseline="0" dirty="0"/>
                <a:t>LEADERSHIP</a:t>
              </a:r>
            </a:p>
          </p:txBody>
        </p:sp>
        <p:sp>
          <p:nvSpPr>
            <p:cNvPr id="11" name="Text Box 6"/>
            <p:cNvSpPr txBox="1">
              <a:spLocks noChangeArrowheads="1"/>
            </p:cNvSpPr>
            <p:nvPr/>
          </p:nvSpPr>
          <p:spPr bwMode="auto">
            <a:xfrm>
              <a:off x="2088" y="816"/>
              <a:ext cx="1968" cy="269"/>
            </a:xfrm>
            <a:prstGeom prst="rect">
              <a:avLst/>
            </a:prstGeom>
            <a:solidFill>
              <a:srgbClr val="FFC000"/>
            </a:solidFill>
            <a:ln w="9525">
              <a:noFill/>
              <a:miter lim="800000"/>
              <a:headEnd/>
              <a:tailEnd/>
            </a:ln>
            <a:effectLst/>
          </p:spPr>
          <p:txBody>
            <a:bodyPr>
              <a:spAutoFit/>
            </a:bodyPr>
            <a:lstStyle/>
            <a:p>
              <a:pPr algn="ctr">
                <a:spcBef>
                  <a:spcPct val="50000"/>
                </a:spcBef>
              </a:pPr>
              <a:r>
                <a:rPr lang="en-US" sz="2400" b="1" baseline="0" dirty="0"/>
                <a:t>LEADERSHIP</a:t>
              </a:r>
            </a:p>
          </p:txBody>
        </p:sp>
        <p:sp>
          <p:nvSpPr>
            <p:cNvPr id="12" name="Text Box 7"/>
            <p:cNvSpPr txBox="1">
              <a:spLocks noChangeArrowheads="1"/>
            </p:cNvSpPr>
            <p:nvPr/>
          </p:nvSpPr>
          <p:spPr bwMode="auto">
            <a:xfrm rot="5400000">
              <a:off x="4419" y="2096"/>
              <a:ext cx="1842" cy="264"/>
            </a:xfrm>
            <a:prstGeom prst="rect">
              <a:avLst/>
            </a:prstGeom>
            <a:solidFill>
              <a:srgbClr val="FFC000"/>
            </a:solidFill>
            <a:ln w="9525">
              <a:noFill/>
              <a:miter lim="800000"/>
              <a:headEnd/>
              <a:tailEnd/>
            </a:ln>
            <a:effectLst/>
          </p:spPr>
          <p:txBody>
            <a:bodyPr>
              <a:spAutoFit/>
            </a:bodyPr>
            <a:lstStyle/>
            <a:p>
              <a:pPr algn="ctr">
                <a:spcBef>
                  <a:spcPct val="50000"/>
                </a:spcBef>
              </a:pPr>
              <a:r>
                <a:rPr lang="en-US" sz="2400" b="1" baseline="0" dirty="0"/>
                <a:t>LEADERSHIP</a:t>
              </a:r>
            </a:p>
          </p:txBody>
        </p:sp>
        <p:sp>
          <p:nvSpPr>
            <p:cNvPr id="13" name="Text Box 8"/>
            <p:cNvSpPr txBox="1">
              <a:spLocks noChangeArrowheads="1"/>
            </p:cNvSpPr>
            <p:nvPr/>
          </p:nvSpPr>
          <p:spPr bwMode="auto">
            <a:xfrm rot="16200000">
              <a:off x="-117" y="2093"/>
              <a:ext cx="1842" cy="264"/>
            </a:xfrm>
            <a:prstGeom prst="rect">
              <a:avLst/>
            </a:prstGeom>
            <a:solidFill>
              <a:srgbClr val="FFC000"/>
            </a:solidFill>
            <a:ln w="9525">
              <a:noFill/>
              <a:miter lim="800000"/>
              <a:headEnd/>
              <a:tailEnd/>
            </a:ln>
            <a:effectLst/>
          </p:spPr>
          <p:txBody>
            <a:bodyPr>
              <a:spAutoFit/>
            </a:bodyPr>
            <a:lstStyle/>
            <a:p>
              <a:pPr algn="ctr">
                <a:spcBef>
                  <a:spcPct val="50000"/>
                </a:spcBef>
              </a:pPr>
              <a:r>
                <a:rPr lang="en-US" sz="2400" b="1" baseline="0" dirty="0"/>
                <a:t>LEADERSHIP</a:t>
              </a:r>
            </a:p>
          </p:txBody>
        </p:sp>
      </p:grpSp>
      <p:pic>
        <p:nvPicPr>
          <p:cNvPr id="14" name="Picture 2"/>
          <p:cNvPicPr>
            <a:picLocks noChangeAspect="1" noChangeArrowheads="1"/>
          </p:cNvPicPr>
          <p:nvPr/>
        </p:nvPicPr>
        <p:blipFill>
          <a:blip r:embed="rId4" cstate="print"/>
          <a:srcRect/>
          <a:stretch>
            <a:fillRect/>
          </a:stretch>
        </p:blipFill>
        <p:spPr bwMode="auto">
          <a:xfrm>
            <a:off x="2209800" y="2114550"/>
            <a:ext cx="5410200" cy="4057650"/>
          </a:xfrm>
          <a:prstGeom prst="rect">
            <a:avLst/>
          </a:prstGeom>
          <a:noFill/>
          <a:ln w="25400">
            <a:solidFill>
              <a:schemeClr val="bg1"/>
            </a:solidFill>
            <a:miter lim="800000"/>
            <a:headEnd/>
            <a:tailEnd/>
          </a:ln>
          <a:effectLst/>
        </p:spPr>
      </p:pic>
      <p:sp>
        <p:nvSpPr>
          <p:cNvPr id="15" name="TextBox 4"/>
          <p:cNvSpPr txBox="1">
            <a:spLocks noChangeArrowheads="1"/>
          </p:cNvSpPr>
          <p:nvPr/>
        </p:nvSpPr>
        <p:spPr bwMode="auto">
          <a:xfrm>
            <a:off x="1828800" y="2586335"/>
            <a:ext cx="2971800" cy="461665"/>
          </a:xfrm>
          <a:prstGeom prst="rect">
            <a:avLst/>
          </a:prstGeom>
          <a:noFill/>
          <a:ln w="9525">
            <a:noFill/>
            <a:miter lim="800000"/>
            <a:headEnd/>
            <a:tailEnd/>
          </a:ln>
        </p:spPr>
        <p:txBody>
          <a:bodyPr>
            <a:spAutoFit/>
          </a:bodyPr>
          <a:lstStyle/>
          <a:p>
            <a:pPr algn="ctr" eaLnBrk="0" hangingPunct="0"/>
            <a:r>
              <a:rPr lang="en-US" sz="2400" b="1" dirty="0" smtClean="0">
                <a:solidFill>
                  <a:srgbClr val="002060"/>
                </a:solidFill>
              </a:rPr>
              <a:t>Instruction</a:t>
            </a:r>
            <a:endParaRPr lang="en-US" sz="2400" b="1" dirty="0">
              <a:solidFill>
                <a:srgbClr val="002060"/>
              </a:solidFill>
            </a:endParaRPr>
          </a:p>
        </p:txBody>
      </p:sp>
      <p:sp>
        <p:nvSpPr>
          <p:cNvPr id="16" name="TextBox 4"/>
          <p:cNvSpPr txBox="1">
            <a:spLocks noChangeArrowheads="1"/>
          </p:cNvSpPr>
          <p:nvPr/>
        </p:nvSpPr>
        <p:spPr bwMode="auto">
          <a:xfrm>
            <a:off x="2590800" y="5634335"/>
            <a:ext cx="2971800" cy="461665"/>
          </a:xfrm>
          <a:prstGeom prst="rect">
            <a:avLst/>
          </a:prstGeom>
          <a:noFill/>
          <a:ln w="9525">
            <a:noFill/>
            <a:miter lim="800000"/>
            <a:headEnd/>
            <a:tailEnd/>
          </a:ln>
        </p:spPr>
        <p:txBody>
          <a:bodyPr>
            <a:spAutoFit/>
          </a:bodyPr>
          <a:lstStyle/>
          <a:p>
            <a:pPr algn="ctr" eaLnBrk="0" hangingPunct="0"/>
            <a:r>
              <a:rPr lang="en-US" sz="2400" b="1" dirty="0" smtClean="0">
                <a:solidFill>
                  <a:srgbClr val="002060"/>
                </a:solidFill>
              </a:rPr>
              <a:t>Curriculum</a:t>
            </a:r>
            <a:endParaRPr lang="en-US" sz="2400" b="1" dirty="0">
              <a:solidFill>
                <a:srgbClr val="002060"/>
              </a:solidFill>
            </a:endParaRPr>
          </a:p>
        </p:txBody>
      </p:sp>
      <p:sp>
        <p:nvSpPr>
          <p:cNvPr id="17" name="TextBox 3"/>
          <p:cNvSpPr txBox="1">
            <a:spLocks noChangeArrowheads="1"/>
          </p:cNvSpPr>
          <p:nvPr/>
        </p:nvSpPr>
        <p:spPr bwMode="auto">
          <a:xfrm>
            <a:off x="5334000" y="3905250"/>
            <a:ext cx="2971800" cy="430887"/>
          </a:xfrm>
          <a:prstGeom prst="rect">
            <a:avLst/>
          </a:prstGeom>
          <a:noFill/>
          <a:ln w="9525">
            <a:noFill/>
            <a:miter lim="800000"/>
            <a:headEnd/>
            <a:tailEnd/>
          </a:ln>
        </p:spPr>
        <p:txBody>
          <a:bodyPr>
            <a:spAutoFit/>
          </a:bodyPr>
          <a:lstStyle/>
          <a:p>
            <a:pPr algn="ctr" eaLnBrk="0" hangingPunct="0"/>
            <a:r>
              <a:rPr lang="en-US" sz="2200" b="1" dirty="0" smtClean="0">
                <a:solidFill>
                  <a:srgbClr val="002060"/>
                </a:solidFill>
              </a:rPr>
              <a:t>Assessment</a:t>
            </a:r>
            <a:endParaRPr lang="en-US" sz="2200" b="1" dirty="0">
              <a:solidFill>
                <a:srgbClr val="00206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fltVal val="0"/>
                                          </p:val>
                                        </p:tav>
                                        <p:tav tm="100000">
                                          <p:val>
                                            <p:strVal val="#ppt_w"/>
                                          </p:val>
                                        </p:tav>
                                      </p:tavLst>
                                    </p:anim>
                                    <p:anim calcmode="lin" valueType="num">
                                      <p:cBhvr>
                                        <p:cTn id="23" dur="1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Painted Hills"/>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txBox="1">
            <a:spLocks noChangeArrowheads="1"/>
          </p:cNvSpPr>
          <p:nvPr/>
        </p:nvSpPr>
        <p:spPr>
          <a:xfrm>
            <a:off x="457200" y="0"/>
            <a:ext cx="8229600"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000" b="1" dirty="0" smtClean="0">
                <a:latin typeface="Arial" pitchFamily="34" charset="0"/>
                <a:ea typeface="+mj-ea"/>
                <a:cs typeface="Arial" pitchFamily="34" charset="0"/>
              </a:rPr>
              <a:t>Comparative </a:t>
            </a:r>
            <a:r>
              <a:rPr lang="en-US" sz="4000" b="1" dirty="0" err="1" smtClean="0">
                <a:latin typeface="Arial" pitchFamily="34" charset="0"/>
                <a:ea typeface="+mj-ea"/>
                <a:cs typeface="Arial" pitchFamily="34" charset="0"/>
              </a:rPr>
              <a:t>Concensus</a:t>
            </a:r>
            <a:r>
              <a:rPr lang="en-US" sz="4000" b="1" dirty="0" smtClean="0">
                <a:latin typeface="Arial" pitchFamily="34" charset="0"/>
                <a:ea typeface="+mj-ea"/>
                <a:cs typeface="Arial" pitchFamily="34" charset="0"/>
              </a:rPr>
              <a:t>-grams:</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Arial" pitchFamily="34" charset="0"/>
                <a:ea typeface="+mj-ea"/>
                <a:cs typeface="Arial" pitchFamily="34" charset="0"/>
              </a:rPr>
              <a:t>Individual and Organization</a:t>
            </a:r>
            <a:endParaRPr kumimoji="0" lang="en-US" sz="4000" b="1" i="0" u="none" strike="noStrike" kern="1200" cap="none" spc="0" normalizeH="0" baseline="0" noProof="0" dirty="0">
              <a:ln>
                <a:noFill/>
              </a:ln>
              <a:solidFill>
                <a:srgbClr val="002060"/>
              </a:solidFill>
              <a:effectLst/>
              <a:uLnTx/>
              <a:uFillTx/>
              <a:latin typeface="Arial" pitchFamily="34" charset="0"/>
              <a:ea typeface="+mj-ea"/>
              <a:cs typeface="Arial" pitchFamily="34" charset="0"/>
            </a:endParaRPr>
          </a:p>
        </p:txBody>
      </p:sp>
      <p:sp>
        <p:nvSpPr>
          <p:cNvPr id="4" name="Rectangle 3"/>
          <p:cNvSpPr/>
          <p:nvPr/>
        </p:nvSpPr>
        <p:spPr>
          <a:xfrm>
            <a:off x="685800" y="2057400"/>
            <a:ext cx="3200400" cy="535531"/>
          </a:xfrm>
          <a:prstGeom prst="rect">
            <a:avLst/>
          </a:prstGeom>
        </p:spPr>
        <p:txBody>
          <a:bodyPr wrap="square">
            <a:spAutoFit/>
          </a:bodyPr>
          <a:lstStyle/>
          <a:p>
            <a:pPr marL="609600" indent="-609600">
              <a:lnSpc>
                <a:spcPct val="90000"/>
              </a:lnSpc>
            </a:pPr>
            <a:r>
              <a:rPr lang="en-US" sz="3200" b="1" dirty="0" smtClean="0">
                <a:solidFill>
                  <a:schemeClr val="bg1"/>
                </a:solidFill>
              </a:rPr>
              <a:t>Strongly Agree</a:t>
            </a:r>
            <a:endParaRPr lang="en-US" sz="3200" b="1" dirty="0">
              <a:solidFill>
                <a:schemeClr val="bg1"/>
              </a:solidFill>
            </a:endParaRPr>
          </a:p>
        </p:txBody>
      </p:sp>
      <p:sp>
        <p:nvSpPr>
          <p:cNvPr id="5" name="Rectangle 4"/>
          <p:cNvSpPr/>
          <p:nvPr/>
        </p:nvSpPr>
        <p:spPr>
          <a:xfrm>
            <a:off x="2362200" y="2741069"/>
            <a:ext cx="1447800" cy="535531"/>
          </a:xfrm>
          <a:prstGeom prst="rect">
            <a:avLst/>
          </a:prstGeom>
        </p:spPr>
        <p:txBody>
          <a:bodyPr wrap="square">
            <a:spAutoFit/>
          </a:bodyPr>
          <a:lstStyle/>
          <a:p>
            <a:pPr marL="609600" indent="-609600">
              <a:lnSpc>
                <a:spcPct val="90000"/>
              </a:lnSpc>
            </a:pPr>
            <a:r>
              <a:rPr lang="en-US" sz="3200" b="1" dirty="0" smtClean="0">
                <a:solidFill>
                  <a:schemeClr val="bg1"/>
                </a:solidFill>
              </a:rPr>
              <a:t>Agree</a:t>
            </a:r>
            <a:endParaRPr lang="en-US" sz="3200" b="1" dirty="0">
              <a:solidFill>
                <a:schemeClr val="bg1"/>
              </a:solidFill>
            </a:endParaRPr>
          </a:p>
        </p:txBody>
      </p:sp>
      <p:sp>
        <p:nvSpPr>
          <p:cNvPr id="6" name="Rectangle 5"/>
          <p:cNvSpPr/>
          <p:nvPr/>
        </p:nvSpPr>
        <p:spPr>
          <a:xfrm>
            <a:off x="3733800" y="3350669"/>
            <a:ext cx="2209800" cy="535531"/>
          </a:xfrm>
          <a:prstGeom prst="rect">
            <a:avLst/>
          </a:prstGeom>
        </p:spPr>
        <p:txBody>
          <a:bodyPr wrap="square">
            <a:spAutoFit/>
          </a:bodyPr>
          <a:lstStyle/>
          <a:p>
            <a:pPr marL="609600" indent="-609600">
              <a:lnSpc>
                <a:spcPct val="90000"/>
              </a:lnSpc>
            </a:pPr>
            <a:r>
              <a:rPr lang="en-US" sz="3200" b="1" dirty="0" smtClean="0">
                <a:solidFill>
                  <a:schemeClr val="bg1"/>
                </a:solidFill>
              </a:rPr>
              <a:t>Disagree</a:t>
            </a:r>
            <a:endParaRPr lang="en-US" sz="3200" b="1" dirty="0">
              <a:solidFill>
                <a:schemeClr val="bg1"/>
              </a:solidFill>
            </a:endParaRPr>
          </a:p>
        </p:txBody>
      </p:sp>
      <p:sp>
        <p:nvSpPr>
          <p:cNvPr id="7" name="Rectangle 6"/>
          <p:cNvSpPr/>
          <p:nvPr/>
        </p:nvSpPr>
        <p:spPr>
          <a:xfrm>
            <a:off x="4953000" y="3962400"/>
            <a:ext cx="4191000" cy="535531"/>
          </a:xfrm>
          <a:prstGeom prst="rect">
            <a:avLst/>
          </a:prstGeom>
        </p:spPr>
        <p:txBody>
          <a:bodyPr wrap="square">
            <a:spAutoFit/>
          </a:bodyPr>
          <a:lstStyle/>
          <a:p>
            <a:pPr marL="609600" indent="-609600">
              <a:lnSpc>
                <a:spcPct val="90000"/>
              </a:lnSpc>
            </a:pPr>
            <a:r>
              <a:rPr lang="en-US" sz="3200" b="1" dirty="0" smtClean="0">
                <a:solidFill>
                  <a:schemeClr val="bg1"/>
                </a:solidFill>
              </a:rPr>
              <a:t>Strongly Disagree</a:t>
            </a:r>
            <a:endParaRPr lang="en-US" sz="3200" b="1" dirty="0">
              <a:solidFill>
                <a:schemeClr val="bg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p:txBody>
          <a:bodyPr anchorCtr="1"/>
          <a:lstStyle/>
          <a:p>
            <a:endParaRPr lang="en-US" smtClean="0"/>
          </a:p>
        </p:txBody>
      </p:sp>
      <p:sp>
        <p:nvSpPr>
          <p:cNvPr id="16387" name="Content Placeholder 2"/>
          <p:cNvSpPr>
            <a:spLocks noGrp="1"/>
          </p:cNvSpPr>
          <p:nvPr>
            <p:ph idx="4294967295"/>
          </p:nvPr>
        </p:nvSpPr>
        <p:spPr/>
        <p:txBody>
          <a:bodyPr/>
          <a:lstStyle/>
          <a:p>
            <a:endParaRPr lang="en-US" smtClean="0"/>
          </a:p>
        </p:txBody>
      </p:sp>
      <p:sp>
        <p:nvSpPr>
          <p:cNvPr id="4" name="Slide Number Placeholder 3"/>
          <p:cNvSpPr txBox="1">
            <a:spLocks noGrp="1"/>
          </p:cNvSpPr>
          <p:nvPr/>
        </p:nvSpPr>
        <p:spPr bwMode="auto">
          <a:xfrm>
            <a:off x="6553200" y="6248400"/>
            <a:ext cx="2133600" cy="457200"/>
          </a:xfrm>
          <a:prstGeom prst="rect">
            <a:avLst/>
          </a:prstGeom>
          <a:noFill/>
          <a:ln>
            <a:miter lim="800000"/>
            <a:headEnd/>
            <a:tailEnd/>
          </a:ln>
        </p:spPr>
        <p:txBody>
          <a:bodyPr/>
          <a:lstStyle/>
          <a:p>
            <a:pPr algn="r" eaLnBrk="1" hangingPunct="1">
              <a:defRPr/>
            </a:pPr>
            <a:fld id="{E0DFB370-4E0B-4B73-A9D5-86C97905D90C}" type="slidenum">
              <a:rPr lang="en-US" sz="1000" b="0">
                <a:effectLst>
                  <a:outerShdw blurRad="38100" dist="38100" dir="2700000" algn="tl">
                    <a:srgbClr val="010199"/>
                  </a:outerShdw>
                </a:effectLst>
              </a:rPr>
              <a:pPr algn="r" eaLnBrk="1" hangingPunct="1">
                <a:defRPr/>
              </a:pPr>
              <a:t>45</a:t>
            </a:fld>
            <a:endParaRPr lang="en-US" sz="1000" b="0">
              <a:effectLst>
                <a:outerShdw blurRad="38100" dist="38100" dir="2700000" algn="tl">
                  <a:srgbClr val="010199"/>
                </a:outerShdw>
              </a:effectLst>
            </a:endParaRPr>
          </a:p>
        </p:txBody>
      </p:sp>
      <p:sp>
        <p:nvSpPr>
          <p:cNvPr id="16390" name="Rectangle 6"/>
          <p:cNvSpPr>
            <a:spLocks noChangeArrowheads="1"/>
          </p:cNvSpPr>
          <p:nvPr/>
        </p:nvSpPr>
        <p:spPr bwMode="auto">
          <a:xfrm>
            <a:off x="792163" y="593725"/>
            <a:ext cx="8083550" cy="646113"/>
          </a:xfrm>
          <a:prstGeom prst="rect">
            <a:avLst/>
          </a:prstGeom>
          <a:noFill/>
          <a:ln w="9525">
            <a:noFill/>
            <a:miter lim="800000"/>
            <a:headEnd/>
            <a:tailEnd/>
          </a:ln>
        </p:spPr>
        <p:txBody>
          <a:bodyPr>
            <a:spAutoFit/>
          </a:bodyPr>
          <a:lstStyle/>
          <a:p>
            <a:r>
              <a:rPr lang="en-US" sz="3600" dirty="0">
                <a:solidFill>
                  <a:schemeClr val="bg1"/>
                </a:solidFill>
              </a:rPr>
              <a:t>Challenges For Us As Educators</a:t>
            </a:r>
          </a:p>
        </p:txBody>
      </p:sp>
      <p:sp>
        <p:nvSpPr>
          <p:cNvPr id="31751" name="Rectangle 7"/>
          <p:cNvSpPr>
            <a:spLocks noChangeArrowheads="1"/>
          </p:cNvSpPr>
          <p:nvPr/>
        </p:nvSpPr>
        <p:spPr bwMode="auto">
          <a:xfrm>
            <a:off x="595313" y="2002971"/>
            <a:ext cx="7924800" cy="4992136"/>
          </a:xfrm>
          <a:prstGeom prst="rect">
            <a:avLst/>
          </a:prstGeom>
          <a:noFill/>
          <a:ln w="9525">
            <a:noFill/>
            <a:miter lim="800000"/>
            <a:headEnd/>
            <a:tailEnd/>
          </a:ln>
          <a:effectLst/>
        </p:spPr>
        <p:txBody>
          <a:bodyPr wrap="square">
            <a:spAutoFit/>
          </a:bodyPr>
          <a:lstStyle/>
          <a:p>
            <a:pPr algn="l">
              <a:defRPr/>
            </a:pPr>
            <a:r>
              <a:rPr lang="en-US" dirty="0">
                <a:solidFill>
                  <a:schemeClr val="bg1"/>
                </a:solidFill>
                <a:latin typeface="Arial" charset="0"/>
              </a:rPr>
              <a:t>What is literacy in the 21</a:t>
            </a:r>
            <a:r>
              <a:rPr lang="en-US" baseline="30000" dirty="0">
                <a:solidFill>
                  <a:schemeClr val="bg1"/>
                </a:solidFill>
                <a:latin typeface="Arial" charset="0"/>
              </a:rPr>
              <a:t>st</a:t>
            </a:r>
            <a:r>
              <a:rPr lang="en-US" dirty="0">
                <a:solidFill>
                  <a:schemeClr val="bg1"/>
                </a:solidFill>
                <a:latin typeface="Arial" charset="0"/>
              </a:rPr>
              <a:t> Century?</a:t>
            </a:r>
          </a:p>
          <a:p>
            <a:pPr algn="l">
              <a:buFont typeface="Wingdings" pitchFamily="2" charset="2"/>
              <a:buNone/>
              <a:defRPr/>
            </a:pPr>
            <a:endParaRPr lang="en-US" dirty="0">
              <a:solidFill>
                <a:schemeClr val="bg1"/>
              </a:solidFill>
              <a:latin typeface="Arial" charset="0"/>
            </a:endParaRPr>
          </a:p>
          <a:p>
            <a:pPr algn="l">
              <a:buFont typeface="Wingdings" pitchFamily="2" charset="2"/>
              <a:buNone/>
              <a:defRPr/>
            </a:pPr>
            <a:r>
              <a:rPr lang="en-US" dirty="0">
                <a:solidFill>
                  <a:schemeClr val="bg1"/>
                </a:solidFill>
                <a:latin typeface="Arial" charset="0"/>
              </a:rPr>
              <a:t>“The illiterate of the 21</a:t>
            </a:r>
            <a:r>
              <a:rPr lang="en-US" baseline="30000" dirty="0">
                <a:solidFill>
                  <a:schemeClr val="bg1"/>
                </a:solidFill>
                <a:latin typeface="Arial" charset="0"/>
              </a:rPr>
              <a:t>st</a:t>
            </a:r>
            <a:r>
              <a:rPr lang="en-US" dirty="0">
                <a:solidFill>
                  <a:schemeClr val="bg1"/>
                </a:solidFill>
                <a:latin typeface="Arial" charset="0"/>
              </a:rPr>
              <a:t> Century will not be those who cannot read and write, but those who cannot learn, unlearn and relearn”  </a:t>
            </a:r>
          </a:p>
          <a:p>
            <a:pPr lvl="2">
              <a:buFont typeface="Wingdings" pitchFamily="2" charset="2"/>
              <a:buNone/>
              <a:defRPr/>
            </a:pPr>
            <a:r>
              <a:rPr lang="en-US" dirty="0">
                <a:solidFill>
                  <a:schemeClr val="bg1"/>
                </a:solidFill>
                <a:latin typeface="Arial" charset="0"/>
              </a:rPr>
              <a:t>	</a:t>
            </a:r>
            <a:r>
              <a:rPr lang="en-US" sz="2800" b="0" dirty="0" smtClean="0">
                <a:solidFill>
                  <a:schemeClr val="bg1"/>
                </a:solidFill>
                <a:latin typeface="Arial" charset="0"/>
              </a:rPr>
              <a:t>Alvin Toffler in </a:t>
            </a:r>
            <a:r>
              <a:rPr lang="en-US" sz="2800" b="0" i="1" dirty="0" smtClean="0">
                <a:solidFill>
                  <a:schemeClr val="bg1"/>
                </a:solidFill>
                <a:latin typeface="Arial" charset="0"/>
              </a:rPr>
              <a:t>Rethinking the Future </a:t>
            </a:r>
            <a:r>
              <a:rPr lang="en-US" sz="2400" b="0" i="1" dirty="0" smtClean="0">
                <a:solidFill>
                  <a:schemeClr val="bg1"/>
                </a:solidFill>
                <a:latin typeface="Arial" charset="0"/>
              </a:rPr>
              <a:t>(</a:t>
            </a:r>
            <a:r>
              <a:rPr lang="en-US" sz="2400" b="0" dirty="0" smtClean="0">
                <a:solidFill>
                  <a:schemeClr val="bg1"/>
                </a:solidFill>
                <a:latin typeface="Arial" charset="0"/>
              </a:rPr>
              <a:t>Author: </a:t>
            </a:r>
            <a:r>
              <a:rPr lang="en-US" sz="2400" b="0" i="1" dirty="0" smtClean="0">
                <a:solidFill>
                  <a:schemeClr val="bg1"/>
                </a:solidFill>
                <a:latin typeface="Arial" charset="0"/>
              </a:rPr>
              <a:t>Future Shock)</a:t>
            </a:r>
            <a:endParaRPr lang="en-US" sz="2400" b="0" dirty="0">
              <a:solidFill>
                <a:schemeClr val="bg1"/>
              </a:solidFill>
              <a:latin typeface="Arial" charset="0"/>
            </a:endParaRPr>
          </a:p>
          <a:p>
            <a:pPr marL="609600" indent="-609600" algn="l">
              <a:defRPr/>
            </a:pPr>
            <a:endParaRPr lang="en-US" dirty="0">
              <a:solidFill>
                <a:schemeClr val="bg1"/>
              </a:solidFill>
              <a:latin typeface="Arial" charset="0"/>
            </a:endParaRPr>
          </a:p>
          <a:p>
            <a:pPr marL="609600" indent="-609600" algn="l" eaLnBrk="1" hangingPunct="1">
              <a:spcBef>
                <a:spcPct val="20000"/>
              </a:spcBef>
              <a:buClr>
                <a:schemeClr val="hlink"/>
              </a:buClr>
              <a:buSzPct val="75000"/>
              <a:buFont typeface="Wingdings" pitchFamily="2" charset="2"/>
              <a:buNone/>
              <a:defRPr/>
            </a:pPr>
            <a:endParaRPr lang="en-US" dirty="0">
              <a:solidFill>
                <a:schemeClr val="bg1"/>
              </a:solidFill>
              <a:latin typeface="Arial" charset="0"/>
            </a:endParaRPr>
          </a:p>
        </p:txBody>
      </p:sp>
      <p:pic>
        <p:nvPicPr>
          <p:cNvPr id="273409" name="Picture 1" descr="C:\Users\Brandon\AppData\Local\Microsoft\Windows\Temporary Internet Files\Content.IE5\IK1JFMA4\MPj04387760000[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9" name="Rectangle 8"/>
          <p:cNvSpPr/>
          <p:nvPr/>
        </p:nvSpPr>
        <p:spPr>
          <a:xfrm>
            <a:off x="-7961" y="457200"/>
            <a:ext cx="5418161" cy="1077218"/>
          </a:xfrm>
          <a:prstGeom prst="rect">
            <a:avLst/>
          </a:prstGeom>
        </p:spPr>
        <p:txBody>
          <a:bodyPr wrap="square">
            <a:spAutoFit/>
          </a:bodyPr>
          <a:lstStyle/>
          <a:p>
            <a:pPr algn="ctr"/>
            <a:r>
              <a:rPr lang="en-US" sz="3200" b="1" dirty="0" smtClean="0">
                <a:solidFill>
                  <a:schemeClr val="bg1"/>
                </a:solidFill>
              </a:rPr>
              <a:t>Data Growing out of National Expectations</a:t>
            </a:r>
            <a:endParaRPr lang="en-US" sz="3200" b="1"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60" name="Picture 4" descr="http://www.icenews.is/wp-content/uploads/2009/03/mango-seeds-growing-on-water.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Rectangle 4"/>
          <p:cNvSpPr/>
          <p:nvPr/>
        </p:nvSpPr>
        <p:spPr>
          <a:xfrm>
            <a:off x="1" y="217714"/>
            <a:ext cx="9143999" cy="6463308"/>
          </a:xfrm>
          <a:prstGeom prst="rect">
            <a:avLst/>
          </a:prstGeom>
          <a:noFill/>
        </p:spPr>
        <p:txBody>
          <a:bodyPr wrap="square">
            <a:spAutoFit/>
          </a:bodyPr>
          <a:lstStyle/>
          <a:p>
            <a:pPr eaLnBrk="0" hangingPunct="0">
              <a:defRPr/>
            </a:pPr>
            <a:r>
              <a:rPr lang="en-US" sz="5400" b="1" spc="50" dirty="0" smtClean="0">
                <a:ln w="13500">
                  <a:solidFill>
                    <a:schemeClr val="accent1">
                      <a:shade val="2500"/>
                      <a:alpha val="6500"/>
                    </a:schemeClr>
                  </a:solidFill>
                  <a:prstDash val="solid"/>
                </a:ln>
                <a:solidFill>
                  <a:srgbClr val="C00000"/>
                </a:solidFill>
                <a:effectLst>
                  <a:innerShdw blurRad="50900" dist="38500" dir="13500000">
                    <a:srgbClr val="000000">
                      <a:alpha val="60000"/>
                    </a:srgbClr>
                  </a:innerShdw>
                </a:effectLst>
                <a:latin typeface="Academy Engraved LET" pitchFamily="2" charset="0"/>
              </a:rPr>
              <a:t>             </a:t>
            </a:r>
          </a:p>
          <a:p>
            <a:pPr eaLnBrk="0" hangingPunct="0">
              <a:defRPr/>
            </a:pPr>
            <a:endParaRPr lang="en-US" sz="5400" b="1" spc="50" dirty="0" smtClean="0">
              <a:ln w="13500">
                <a:solidFill>
                  <a:schemeClr val="accent1">
                    <a:shade val="2500"/>
                    <a:alpha val="6500"/>
                  </a:schemeClr>
                </a:solidFill>
                <a:prstDash val="solid"/>
              </a:ln>
              <a:solidFill>
                <a:srgbClr val="C00000"/>
              </a:solidFill>
              <a:effectLst>
                <a:innerShdw blurRad="50900" dist="38500" dir="13500000">
                  <a:srgbClr val="000000">
                    <a:alpha val="60000"/>
                  </a:srgbClr>
                </a:innerShdw>
              </a:effectLst>
              <a:latin typeface="Academy Engraved LET" pitchFamily="2" charset="0"/>
            </a:endParaRPr>
          </a:p>
          <a:p>
            <a:pPr eaLnBrk="0" hangingPunct="0">
              <a:defRPr/>
            </a:pPr>
            <a:endParaRPr lang="en-US" sz="5400" b="1" spc="50" dirty="0" smtClean="0">
              <a:ln w="13500">
                <a:solidFill>
                  <a:schemeClr val="accent1">
                    <a:shade val="2500"/>
                    <a:alpha val="6500"/>
                  </a:schemeClr>
                </a:solidFill>
                <a:prstDash val="solid"/>
              </a:ln>
              <a:solidFill>
                <a:srgbClr val="C00000"/>
              </a:solidFill>
              <a:effectLst>
                <a:innerShdw blurRad="50900" dist="38500" dir="13500000">
                  <a:srgbClr val="000000">
                    <a:alpha val="60000"/>
                  </a:srgbClr>
                </a:innerShdw>
              </a:effectLst>
              <a:latin typeface="Academy Engraved LET" pitchFamily="2" charset="0"/>
            </a:endParaRPr>
          </a:p>
          <a:p>
            <a:pPr eaLnBrk="0" hangingPunct="0">
              <a:defRPr/>
            </a:pPr>
            <a:endParaRPr lang="en-US" sz="5400" b="1" spc="50" dirty="0" smtClean="0">
              <a:ln w="13500">
                <a:solidFill>
                  <a:schemeClr val="accent1">
                    <a:shade val="2500"/>
                    <a:alpha val="6500"/>
                  </a:schemeClr>
                </a:solidFill>
                <a:prstDash val="solid"/>
              </a:ln>
              <a:solidFill>
                <a:srgbClr val="C00000"/>
              </a:solidFill>
              <a:effectLst>
                <a:innerShdw blurRad="50900" dist="38500" dir="13500000">
                  <a:srgbClr val="000000">
                    <a:alpha val="60000"/>
                  </a:srgbClr>
                </a:innerShdw>
              </a:effectLst>
              <a:latin typeface="Academy Engraved LET" pitchFamily="2" charset="0"/>
            </a:endParaRPr>
          </a:p>
          <a:p>
            <a:pPr eaLnBrk="0" hangingPunct="0">
              <a:defRPr/>
            </a:pPr>
            <a:endParaRPr lang="en-US" sz="2800" b="1" spc="50" dirty="0" smtClean="0">
              <a:ln w="13500">
                <a:solidFill>
                  <a:schemeClr val="accent1">
                    <a:shade val="2500"/>
                    <a:alpha val="6500"/>
                  </a:schemeClr>
                </a:solidFill>
                <a:prstDash val="solid"/>
              </a:ln>
              <a:solidFill>
                <a:srgbClr val="C00000"/>
              </a:solidFill>
              <a:effectLst>
                <a:innerShdw blurRad="50900" dist="38500" dir="13500000">
                  <a:srgbClr val="000000">
                    <a:alpha val="60000"/>
                  </a:srgbClr>
                </a:innerShdw>
              </a:effectLst>
              <a:latin typeface="Academy Engraved LET" pitchFamily="2" charset="0"/>
            </a:endParaRPr>
          </a:p>
          <a:p>
            <a:pPr eaLnBrk="0" hangingPunct="0">
              <a:defRPr/>
            </a:pPr>
            <a:endParaRPr lang="en-US" sz="800" b="1" spc="50" dirty="0" smtClean="0">
              <a:ln w="13500">
                <a:solidFill>
                  <a:schemeClr val="accent1">
                    <a:shade val="2500"/>
                    <a:alpha val="6500"/>
                  </a:schemeClr>
                </a:solidFill>
                <a:prstDash val="solid"/>
              </a:ln>
              <a:solidFill>
                <a:srgbClr val="C00000"/>
              </a:solidFill>
              <a:effectLst>
                <a:innerShdw blurRad="50900" dist="38500" dir="13500000">
                  <a:srgbClr val="000000">
                    <a:alpha val="60000"/>
                  </a:srgbClr>
                </a:innerShdw>
              </a:effectLst>
              <a:latin typeface="Academy Engraved LET" pitchFamily="2" charset="0"/>
            </a:endParaRPr>
          </a:p>
          <a:p>
            <a:pPr eaLnBrk="0" hangingPunct="0">
              <a:defRPr/>
            </a:pPr>
            <a:r>
              <a:rPr lang="en-US" sz="5400" b="1" spc="50" dirty="0" smtClean="0">
                <a:ln w="13500">
                  <a:solidFill>
                    <a:schemeClr val="accent1">
                      <a:shade val="2500"/>
                      <a:alpha val="6500"/>
                    </a:schemeClr>
                  </a:solidFill>
                  <a:prstDash val="solid"/>
                </a:ln>
                <a:solidFill>
                  <a:srgbClr val="C00000"/>
                </a:solidFill>
                <a:effectLst>
                  <a:innerShdw blurRad="50900" dist="38500" dir="13500000">
                    <a:srgbClr val="000000">
                      <a:alpha val="60000"/>
                    </a:srgbClr>
                  </a:innerShdw>
                </a:effectLst>
                <a:latin typeface="Academy Engraved LET" pitchFamily="2" charset="0"/>
              </a:rPr>
              <a:t>Seeds of Success</a:t>
            </a:r>
          </a:p>
          <a:p>
            <a:pPr algn="ctr" eaLnBrk="0" hangingPunct="0">
              <a:defRPr/>
            </a:pPr>
            <a:endParaRPr lang="en-US" sz="5400" b="1" spc="50" dirty="0" smtClean="0">
              <a:ln w="13500">
                <a:solidFill>
                  <a:schemeClr val="accent1">
                    <a:shade val="2500"/>
                    <a:alpha val="6500"/>
                  </a:schemeClr>
                </a:solidFill>
                <a:prstDash val="solid"/>
              </a:ln>
              <a:solidFill>
                <a:srgbClr val="C00000"/>
              </a:solidFill>
              <a:effectLst>
                <a:innerShdw blurRad="50900" dist="38500" dir="13500000">
                  <a:srgbClr val="000000">
                    <a:alpha val="60000"/>
                  </a:srgbClr>
                </a:innerShdw>
              </a:effectLst>
              <a:latin typeface="Academy Engraved LET" pitchFamily="2" charset="0"/>
            </a:endParaRPr>
          </a:p>
          <a:p>
            <a:pPr algn="ctr" eaLnBrk="0" hangingPunct="0">
              <a:defRPr/>
            </a:pPr>
            <a:endParaRPr lang="en-US" sz="5400" b="1" spc="50" dirty="0" smtClean="0">
              <a:ln w="13500">
                <a:solidFill>
                  <a:schemeClr val="accent1">
                    <a:shade val="2500"/>
                    <a:alpha val="6500"/>
                  </a:schemeClr>
                </a:solidFill>
                <a:prstDash val="solid"/>
              </a:ln>
              <a:solidFill>
                <a:srgbClr val="C00000"/>
              </a:solidFill>
              <a:effectLst>
                <a:innerShdw blurRad="50900" dist="38500" dir="13500000">
                  <a:srgbClr val="000000">
                    <a:alpha val="60000"/>
                  </a:srgbClr>
                </a:innerShdw>
              </a:effectLst>
              <a:latin typeface="Academy Engraved LET" pitchFamily="2"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0"/>
            <a:ext cx="8229600" cy="1143000"/>
          </a:xfrm>
        </p:spPr>
        <p:txBody>
          <a:bodyPr/>
          <a:lstStyle/>
          <a:p>
            <a:r>
              <a:rPr lang="en-US" dirty="0">
                <a:solidFill>
                  <a:srgbClr val="FFFF00"/>
                </a:solidFill>
              </a:rPr>
              <a:t>Big Issues/Big Questions:</a:t>
            </a:r>
          </a:p>
        </p:txBody>
      </p:sp>
      <p:sp>
        <p:nvSpPr>
          <p:cNvPr id="27651" name="Rectangle 3"/>
          <p:cNvSpPr>
            <a:spLocks noGrp="1" noChangeArrowheads="1"/>
          </p:cNvSpPr>
          <p:nvPr>
            <p:ph type="body" idx="1"/>
          </p:nvPr>
        </p:nvSpPr>
        <p:spPr>
          <a:xfrm>
            <a:off x="457200" y="1066800"/>
            <a:ext cx="8229600" cy="4343400"/>
          </a:xfrm>
        </p:spPr>
        <p:txBody>
          <a:bodyPr/>
          <a:lstStyle/>
          <a:p>
            <a:pPr marL="609600" indent="-609600">
              <a:lnSpc>
                <a:spcPct val="90000"/>
              </a:lnSpc>
              <a:buFont typeface="Wingdings" pitchFamily="2" charset="2"/>
              <a:buAutoNum type="arabicPeriod"/>
            </a:pPr>
            <a:r>
              <a:rPr lang="en-US" sz="2800" dirty="0"/>
              <a:t>Based on today’s educational context and the work that’s come before, what is the next </a:t>
            </a:r>
            <a:r>
              <a:rPr lang="en-US" sz="2800" dirty="0" smtClean="0"/>
              <a:t>leverage </a:t>
            </a:r>
            <a:r>
              <a:rPr lang="en-US" sz="2800" dirty="0"/>
              <a:t>point in the project known as National Expectations for Learning in Arts Education? </a:t>
            </a:r>
          </a:p>
          <a:p>
            <a:pPr marL="609600" indent="-609600">
              <a:lnSpc>
                <a:spcPct val="90000"/>
              </a:lnSpc>
              <a:buFont typeface="Wingdings" pitchFamily="2" charset="2"/>
              <a:buAutoNum type="arabicPeriod"/>
            </a:pPr>
            <a:r>
              <a:rPr lang="en-US" sz="2800" dirty="0"/>
              <a:t>If it is national standards, to what degree:</a:t>
            </a:r>
          </a:p>
          <a:p>
            <a:pPr marL="1004888" lvl="1" indent="-533400">
              <a:lnSpc>
                <a:spcPct val="90000"/>
              </a:lnSpc>
            </a:pPr>
            <a:r>
              <a:rPr lang="en-US" sz="2400" dirty="0">
                <a:solidFill>
                  <a:srgbClr val="FFC000"/>
                </a:solidFill>
              </a:rPr>
              <a:t>Revise?</a:t>
            </a:r>
          </a:p>
          <a:p>
            <a:pPr marL="1004888" lvl="1" indent="-533400">
              <a:lnSpc>
                <a:spcPct val="90000"/>
              </a:lnSpc>
            </a:pPr>
            <a:r>
              <a:rPr lang="en-US" sz="2400" dirty="0">
                <a:solidFill>
                  <a:srgbClr val="FFC000"/>
                </a:solidFill>
              </a:rPr>
              <a:t>Refresh?</a:t>
            </a:r>
          </a:p>
          <a:p>
            <a:pPr marL="1004888" lvl="1" indent="-533400">
              <a:lnSpc>
                <a:spcPct val="90000"/>
              </a:lnSpc>
            </a:pPr>
            <a:r>
              <a:rPr lang="en-US" sz="2400" dirty="0">
                <a:solidFill>
                  <a:srgbClr val="FFC000"/>
                </a:solidFill>
              </a:rPr>
              <a:t>Re-conceptualize?</a:t>
            </a:r>
          </a:p>
          <a:p>
            <a:pPr marL="1004888" lvl="1" indent="-533400">
              <a:lnSpc>
                <a:spcPct val="90000"/>
              </a:lnSpc>
            </a:pPr>
            <a:r>
              <a:rPr lang="en-US" sz="2400" dirty="0">
                <a:solidFill>
                  <a:srgbClr val="FFC000"/>
                </a:solidFill>
              </a:rPr>
              <a:t>Common Core Arts Standards? </a:t>
            </a:r>
            <a:endParaRPr lang="en-US" sz="2400" dirty="0" smtClean="0">
              <a:solidFill>
                <a:srgbClr val="FFC000"/>
              </a:solidFill>
            </a:endParaRPr>
          </a:p>
          <a:p>
            <a:pPr marL="1004888" lvl="1" indent="-533400">
              <a:lnSpc>
                <a:spcPct val="90000"/>
              </a:lnSpc>
              <a:buNone/>
            </a:pPr>
            <a:r>
              <a:rPr lang="en-US" sz="2400" dirty="0" smtClean="0">
                <a:solidFill>
                  <a:srgbClr val="FFC000"/>
                </a:solidFill>
              </a:rPr>
              <a:t>		What </a:t>
            </a:r>
            <a:r>
              <a:rPr lang="en-US" sz="2400" dirty="0">
                <a:solidFill>
                  <a:srgbClr val="FFC000"/>
                </a:solidFill>
              </a:rPr>
              <a:t>do we call </a:t>
            </a:r>
            <a:r>
              <a:rPr lang="en-US" sz="2400" dirty="0" smtClean="0">
                <a:solidFill>
                  <a:srgbClr val="FFC000"/>
                </a:solidFill>
              </a:rPr>
              <a:t>them?</a:t>
            </a:r>
            <a:endParaRPr lang="en-US" sz="2400" dirty="0">
              <a:solidFill>
                <a:srgbClr val="FFC000"/>
              </a:solidFill>
            </a:endParaRPr>
          </a:p>
          <a:p>
            <a:pPr marL="609600" indent="-609600">
              <a:lnSpc>
                <a:spcPct val="90000"/>
              </a:lnSpc>
              <a:buFont typeface="Wingdings" pitchFamily="2" charset="2"/>
              <a:buAutoNum type="arabicPeriod"/>
            </a:pPr>
            <a:r>
              <a:rPr lang="en-US" sz="2800" dirty="0"/>
              <a:t>If not standards, what action should be taken?</a:t>
            </a:r>
          </a:p>
          <a:p>
            <a:pPr marL="609600" indent="-609600">
              <a:lnSpc>
                <a:spcPct val="90000"/>
              </a:lnSpc>
              <a:buFont typeface="Wingdings" pitchFamily="2" charset="2"/>
              <a:buAutoNum type="arabicPeriod"/>
            </a:pPr>
            <a:endParaRPr lang="en-US" sz="2800" dirty="0"/>
          </a:p>
        </p:txBody>
      </p:sp>
      <p:pic>
        <p:nvPicPr>
          <p:cNvPr id="4" name="Picture 3" descr="C:\Users\Brandon\AppData\Local\Microsoft\Windows\Temporary Internet Files\Content.IE5\VMDH6L5C\MPj04385700000[1].jpg"/>
          <p:cNvPicPr/>
          <p:nvPr/>
        </p:nvPicPr>
        <p:blipFill>
          <a:blip r:embed="rId3" cstate="print"/>
          <a:srcRect/>
          <a:stretch>
            <a:fillRect/>
          </a:stretch>
        </p:blipFill>
        <p:spPr bwMode="auto">
          <a:xfrm>
            <a:off x="7387771" y="3749040"/>
            <a:ext cx="1645920" cy="173736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7651">
                                            <p:txEl>
                                              <p:pRg st="1" end="1"/>
                                            </p:txEl>
                                          </p:spTgt>
                                        </p:tgtEl>
                                        <p:attrNameLst>
                                          <p:attrName>style.visibility</p:attrName>
                                        </p:attrNameLst>
                                      </p:cBhvr>
                                      <p:to>
                                        <p:strVal val="visible"/>
                                      </p:to>
                                    </p:set>
                                    <p:animEffect transition="in" filter="fade">
                                      <p:cBhvr>
                                        <p:cTn id="14" dur="500"/>
                                        <p:tgtEl>
                                          <p:spTgt spid="2765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7651">
                                            <p:txEl>
                                              <p:pRg st="2" end="2"/>
                                            </p:txEl>
                                          </p:spTgt>
                                        </p:tgtEl>
                                        <p:attrNameLst>
                                          <p:attrName>style.visibility</p:attrName>
                                        </p:attrNameLst>
                                      </p:cBhvr>
                                      <p:to>
                                        <p:strVal val="visible"/>
                                      </p:to>
                                    </p:set>
                                    <p:animEffect transition="in" filter="fade">
                                      <p:cBhvr>
                                        <p:cTn id="19" dur="500"/>
                                        <p:tgtEl>
                                          <p:spTgt spid="27651">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7651">
                                            <p:txEl>
                                              <p:pRg st="3" end="3"/>
                                            </p:txEl>
                                          </p:spTgt>
                                        </p:tgtEl>
                                        <p:attrNameLst>
                                          <p:attrName>style.visibility</p:attrName>
                                        </p:attrNameLst>
                                      </p:cBhvr>
                                      <p:to>
                                        <p:strVal val="visible"/>
                                      </p:to>
                                    </p:set>
                                    <p:animEffect transition="in" filter="fade">
                                      <p:cBhvr>
                                        <p:cTn id="22" dur="500"/>
                                        <p:tgtEl>
                                          <p:spTgt spid="27651">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7651">
                                            <p:txEl>
                                              <p:pRg st="4" end="4"/>
                                            </p:txEl>
                                          </p:spTgt>
                                        </p:tgtEl>
                                        <p:attrNameLst>
                                          <p:attrName>style.visibility</p:attrName>
                                        </p:attrNameLst>
                                      </p:cBhvr>
                                      <p:to>
                                        <p:strVal val="visible"/>
                                      </p:to>
                                    </p:set>
                                    <p:animEffect transition="in" filter="fade">
                                      <p:cBhvr>
                                        <p:cTn id="25" dur="500"/>
                                        <p:tgtEl>
                                          <p:spTgt spid="27651">
                                            <p:txEl>
                                              <p:pRg st="4" end="4"/>
                                            </p:txEl>
                                          </p:spTgt>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27651">
                                            <p:txEl>
                                              <p:pRg st="5" end="5"/>
                                            </p:txEl>
                                          </p:spTgt>
                                        </p:tgtEl>
                                        <p:attrNameLst>
                                          <p:attrName>style.visibility</p:attrName>
                                        </p:attrNameLst>
                                      </p:cBhvr>
                                      <p:to>
                                        <p:strVal val="visible"/>
                                      </p:to>
                                    </p:set>
                                    <p:animEffect transition="in" filter="fade">
                                      <p:cBhvr>
                                        <p:cTn id="29" dur="500"/>
                                        <p:tgtEl>
                                          <p:spTgt spid="27651">
                                            <p:txEl>
                                              <p:pRg st="5" end="5"/>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27651">
                                            <p:txEl>
                                              <p:pRg st="6" end="6"/>
                                            </p:txEl>
                                          </p:spTgt>
                                        </p:tgtEl>
                                        <p:attrNameLst>
                                          <p:attrName>style.visibility</p:attrName>
                                        </p:attrNameLst>
                                      </p:cBhvr>
                                      <p:to>
                                        <p:strVal val="visible"/>
                                      </p:to>
                                    </p:set>
                                    <p:animEffect transition="in" filter="fade">
                                      <p:cBhvr>
                                        <p:cTn id="33" dur="500"/>
                                        <p:tgtEl>
                                          <p:spTgt spid="27651">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7651">
                                            <p:txEl>
                                              <p:pRg st="7" end="7"/>
                                            </p:txEl>
                                          </p:spTgt>
                                        </p:tgtEl>
                                        <p:attrNameLst>
                                          <p:attrName>style.visibility</p:attrName>
                                        </p:attrNameLst>
                                      </p:cBhvr>
                                      <p:to>
                                        <p:strVal val="visible"/>
                                      </p:to>
                                    </p:set>
                                    <p:animEffect transition="in" filter="fade">
                                      <p:cBhvr>
                                        <p:cTn id="38" dur="500"/>
                                        <p:tgtEl>
                                          <p:spTgt spid="2765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0" name="Picture 2" descr="http://smb.media.seagate.com/files/2010/03/choices.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0"/>
            <a:ext cx="8229600" cy="1143000"/>
          </a:xfrm>
        </p:spPr>
        <p:txBody>
          <a:bodyPr/>
          <a:lstStyle/>
          <a:p>
            <a:r>
              <a:rPr lang="en-US" dirty="0">
                <a:solidFill>
                  <a:srgbClr val="FFFF00"/>
                </a:solidFill>
              </a:rPr>
              <a:t>Big Issues/Big Questions:</a:t>
            </a:r>
          </a:p>
        </p:txBody>
      </p:sp>
      <p:sp>
        <p:nvSpPr>
          <p:cNvPr id="5" name="Rectangle 3"/>
          <p:cNvSpPr txBox="1">
            <a:spLocks noChangeArrowheads="1"/>
          </p:cNvSpPr>
          <p:nvPr/>
        </p:nvSpPr>
        <p:spPr bwMode="auto">
          <a:xfrm>
            <a:off x="457200" y="1600201"/>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09600" marR="0" lvl="0" indent="-609600" algn="l" defTabSz="914400" rtl="0" eaLnBrk="1" fontAlgn="base" latinLnBrk="0" hangingPunct="1">
              <a:lnSpc>
                <a:spcPct val="100000"/>
              </a:lnSpc>
              <a:spcBef>
                <a:spcPct val="20000"/>
              </a:spcBef>
              <a:spcAft>
                <a:spcPct val="0"/>
              </a:spcAft>
              <a:buClrTx/>
              <a:buSzTx/>
              <a:buFont typeface="Wingdings" pitchFamily="2" charset="2"/>
              <a:buAutoNum type="arabicPeriod"/>
              <a:tabLst/>
              <a:defRPr/>
            </a:pPr>
            <a:r>
              <a:rPr kumimoji="0" lang="en-US" sz="34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How will this decision affect the field, the work I do, and the work of the organization I represent?</a:t>
            </a:r>
          </a:p>
          <a:p>
            <a:pPr marL="609600" marR="0" lvl="0" indent="-609600" algn="l" defTabSz="914400" rtl="0" eaLnBrk="1" fontAlgn="base" latinLnBrk="0" hangingPunct="1">
              <a:lnSpc>
                <a:spcPct val="100000"/>
              </a:lnSpc>
              <a:spcBef>
                <a:spcPct val="20000"/>
              </a:spcBef>
              <a:spcAft>
                <a:spcPct val="0"/>
              </a:spcAft>
              <a:buClrTx/>
              <a:buSzTx/>
              <a:buFont typeface="Wingdings" pitchFamily="2" charset="2"/>
              <a:buAutoNum type="arabicPeriod"/>
              <a:tabLst/>
              <a:defRPr/>
            </a:pPr>
            <a:endParaRPr kumimoji="0" lang="en-US" sz="34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a:p>
            <a:pPr marL="609600" marR="0" lvl="0" indent="-609600" algn="l" defTabSz="914400" rtl="0" eaLnBrk="1" fontAlgn="base" latinLnBrk="0" hangingPunct="1">
              <a:lnSpc>
                <a:spcPct val="100000"/>
              </a:lnSpc>
              <a:spcBef>
                <a:spcPct val="20000"/>
              </a:spcBef>
              <a:spcAft>
                <a:spcPct val="0"/>
              </a:spcAft>
              <a:buClrTx/>
              <a:buSzTx/>
              <a:buFont typeface="Wingdings" pitchFamily="2" charset="2"/>
              <a:buAutoNum type="arabicPeriod"/>
              <a:tabLst/>
              <a:defRPr/>
            </a:pPr>
            <a:r>
              <a:rPr kumimoji="0" lang="en-US" sz="34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How can I, and how can my organization, support this work?</a:t>
            </a:r>
          </a:p>
          <a:p>
            <a:pPr marL="609600" marR="0" lvl="0" indent="-609600" algn="l" defTabSz="914400" rtl="0" eaLnBrk="1" fontAlgn="base" latinLnBrk="0" hangingPunct="1">
              <a:lnSpc>
                <a:spcPct val="100000"/>
              </a:lnSpc>
              <a:spcBef>
                <a:spcPct val="20000"/>
              </a:spcBef>
              <a:spcAft>
                <a:spcPct val="0"/>
              </a:spcAft>
              <a:buClrTx/>
              <a:buSzTx/>
              <a:buFont typeface="Wingdings" pitchFamily="2" charset="2"/>
              <a:buAutoNum type="arabicPeriod"/>
              <a:tabLst/>
              <a:defRPr/>
            </a:pPr>
            <a:endParaRPr kumimoji="0" lang="en-US" sz="34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a:p>
            <a:pPr marL="609600" marR="0" lvl="0" indent="-609600" algn="l" defTabSz="914400" rtl="0" eaLnBrk="1" fontAlgn="base" latinLnBrk="0" hangingPunct="1">
              <a:lnSpc>
                <a:spcPct val="100000"/>
              </a:lnSpc>
              <a:spcBef>
                <a:spcPct val="20000"/>
              </a:spcBef>
              <a:spcAft>
                <a:spcPct val="0"/>
              </a:spcAft>
              <a:buClrTx/>
              <a:buSzTx/>
              <a:buFont typeface="Wingdings" pitchFamily="2" charset="2"/>
              <a:buChar char=""/>
              <a:tabLst/>
              <a:defRPr/>
            </a:pPr>
            <a:endParaRPr kumimoji="0" lang="en-US" sz="34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a:p>
            <a:pPr marL="609600" marR="0" lvl="0" indent="-609600" algn="l" defTabSz="914400" rtl="0" eaLnBrk="1" fontAlgn="base" latinLnBrk="0" hangingPunct="1">
              <a:lnSpc>
                <a:spcPct val="100000"/>
              </a:lnSpc>
              <a:spcBef>
                <a:spcPct val="20000"/>
              </a:spcBef>
              <a:spcAft>
                <a:spcPct val="0"/>
              </a:spcAft>
              <a:buClrTx/>
              <a:buSzTx/>
              <a:buFont typeface="Arial" charset="0"/>
              <a:buChar char="•"/>
              <a:tabLst/>
              <a:defRPr/>
            </a:pPr>
            <a:endParaRPr kumimoji="0" lang="en-US" sz="3400" b="1" i="0" u="none" strike="noStrike" kern="1200" cap="none" spc="0" normalizeH="0" baseline="0" noProof="0" dirty="0">
              <a:ln>
                <a:noFill/>
              </a:ln>
              <a:solidFill>
                <a:schemeClr val="bg1"/>
              </a:solidFill>
              <a:effectLst/>
              <a:uLnTx/>
              <a:uFillTx/>
              <a:latin typeface="Arial" pitchFamily="34" charset="0"/>
              <a:ea typeface="+mn-ea"/>
              <a:cs typeface="Arial" pitchFamily="34" charset="0"/>
            </a:endParaRPr>
          </a:p>
        </p:txBody>
      </p:sp>
      <p:pic>
        <p:nvPicPr>
          <p:cNvPr id="4" name="Picture 3" descr="C:\Users\Brandon\AppData\Local\Microsoft\Windows\Temporary Internet Files\Content.IE5\VMDH6L5C\MPj04385700000[1].jpg"/>
          <p:cNvPicPr/>
          <p:nvPr/>
        </p:nvPicPr>
        <p:blipFill>
          <a:blip r:embed="rId3" cstate="print"/>
          <a:srcRect/>
          <a:stretch>
            <a:fillRect/>
          </a:stretch>
        </p:blipFill>
        <p:spPr bwMode="auto">
          <a:xfrm>
            <a:off x="7315200" y="5105400"/>
            <a:ext cx="1737360" cy="164592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umb_pachacuti_hat_stack_2.jpg"/>
          <p:cNvPicPr>
            <a:picLocks noChangeAspect="1"/>
          </p:cNvPicPr>
          <p:nvPr/>
        </p:nvPicPr>
        <p:blipFill>
          <a:blip r:embed="rId3" cstate="print"/>
          <a:stretch>
            <a:fillRect/>
          </a:stretch>
        </p:blipFill>
        <p:spPr>
          <a:xfrm>
            <a:off x="1905000" y="0"/>
            <a:ext cx="5334000" cy="6858000"/>
          </a:xfrm>
          <a:prstGeom prst="rect">
            <a:avLst/>
          </a:prstGeom>
        </p:spPr>
      </p:pic>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F0"/>
                </a:solidFill>
              </a:rPr>
              <a:t>What’s been done before?</a:t>
            </a:r>
            <a:endParaRPr lang="en-US" dirty="0">
              <a:solidFill>
                <a:srgbClr val="00B0F0"/>
              </a:solidFill>
            </a:endParaRPr>
          </a:p>
        </p:txBody>
      </p:sp>
      <p:sp>
        <p:nvSpPr>
          <p:cNvPr id="3" name="Content Placeholder 2"/>
          <p:cNvSpPr>
            <a:spLocks noGrp="1"/>
          </p:cNvSpPr>
          <p:nvPr>
            <p:ph idx="1"/>
          </p:nvPr>
        </p:nvSpPr>
        <p:spPr/>
        <p:txBody>
          <a:bodyPr/>
          <a:lstStyle/>
          <a:p>
            <a:r>
              <a:rPr lang="en-US" dirty="0" smtClean="0"/>
              <a:t>How was it done?</a:t>
            </a:r>
          </a:p>
          <a:p>
            <a:endParaRPr lang="en-US" dirty="0" smtClean="0"/>
          </a:p>
          <a:p>
            <a:r>
              <a:rPr lang="en-US" dirty="0" smtClean="0"/>
              <a:t>How do we honor that work while  making it better?</a:t>
            </a:r>
            <a:endParaRPr lang="en-US" dirty="0"/>
          </a:p>
        </p:txBody>
      </p:sp>
    </p:spTree>
  </p:cSld>
  <p:clrMapOvr>
    <a:masterClrMapping/>
  </p:clrMapOvr>
  <p:transition>
    <p:cove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228600"/>
            <a:ext cx="8229600"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3600" b="1" dirty="0" smtClean="0">
                <a:latin typeface="Arial" pitchFamily="34" charset="0"/>
                <a:ea typeface="+mj-ea"/>
                <a:cs typeface="Arial" pitchFamily="34" charset="0"/>
              </a:rPr>
              <a:t>Colorado, Pennsylvania, &amp; Florida</a:t>
            </a:r>
          </a:p>
        </p:txBody>
      </p:sp>
      <p:pic>
        <p:nvPicPr>
          <p:cNvPr id="11266" name="Picture 2" descr="http://www.bestmadeflags.com/images/State%20Flag%20Pictures/Colorado%20Flag.GIF"/>
          <p:cNvPicPr>
            <a:picLocks noChangeAspect="1" noChangeArrowheads="1"/>
          </p:cNvPicPr>
          <p:nvPr/>
        </p:nvPicPr>
        <p:blipFill>
          <a:blip r:embed="rId3" cstate="print"/>
          <a:srcRect/>
          <a:stretch>
            <a:fillRect/>
          </a:stretch>
        </p:blipFill>
        <p:spPr bwMode="auto">
          <a:xfrm>
            <a:off x="0" y="1752600"/>
            <a:ext cx="3086100" cy="2057400"/>
          </a:xfrm>
          <a:prstGeom prst="rect">
            <a:avLst/>
          </a:prstGeom>
          <a:noFill/>
        </p:spPr>
      </p:pic>
      <p:pic>
        <p:nvPicPr>
          <p:cNvPr id="11268" name="Picture 4" descr="http://americancivilwar.com/statepic/pa/pennsylvania_flag.gif"/>
          <p:cNvPicPr>
            <a:picLocks noChangeAspect="1" noChangeArrowheads="1"/>
          </p:cNvPicPr>
          <p:nvPr/>
        </p:nvPicPr>
        <p:blipFill>
          <a:blip r:embed="rId4" cstate="print"/>
          <a:srcRect/>
          <a:stretch>
            <a:fillRect/>
          </a:stretch>
        </p:blipFill>
        <p:spPr bwMode="auto">
          <a:xfrm>
            <a:off x="3048000" y="2971800"/>
            <a:ext cx="3124200" cy="2073336"/>
          </a:xfrm>
          <a:prstGeom prst="rect">
            <a:avLst/>
          </a:prstGeom>
          <a:noFill/>
        </p:spPr>
      </p:pic>
      <p:pic>
        <p:nvPicPr>
          <p:cNvPr id="11270" name="Picture 6" descr="http://wwp.greenwichmeantime.com/time-zone/usa/florida/images/state-flag-florida.jpg"/>
          <p:cNvPicPr>
            <a:picLocks noChangeAspect="1" noChangeArrowheads="1"/>
          </p:cNvPicPr>
          <p:nvPr/>
        </p:nvPicPr>
        <p:blipFill>
          <a:blip r:embed="rId5" cstate="print"/>
          <a:srcRect/>
          <a:stretch>
            <a:fillRect/>
          </a:stretch>
        </p:blipFill>
        <p:spPr bwMode="auto">
          <a:xfrm>
            <a:off x="6096000" y="2133600"/>
            <a:ext cx="3048000" cy="1828800"/>
          </a:xfrm>
          <a:prstGeom prst="rect">
            <a:avLst/>
          </a:prstGeom>
          <a:noFill/>
        </p:spPr>
      </p:pic>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r>
              <a:rPr lang="en-US" sz="4000"/>
              <a:t>Florida Writing Process for NGSSS-Arts</a:t>
            </a:r>
          </a:p>
        </p:txBody>
      </p:sp>
      <p:sp>
        <p:nvSpPr>
          <p:cNvPr id="9219" name="Rectangle 3"/>
          <p:cNvSpPr>
            <a:spLocks noGrp="1" noChangeArrowheads="1"/>
          </p:cNvSpPr>
          <p:nvPr>
            <p:ph type="body" idx="1"/>
          </p:nvPr>
        </p:nvSpPr>
        <p:spPr>
          <a:xfrm>
            <a:off x="1295400" y="2057400"/>
            <a:ext cx="7610475" cy="4611688"/>
          </a:xfrm>
        </p:spPr>
        <p:txBody>
          <a:bodyPr/>
          <a:lstStyle/>
          <a:p>
            <a:r>
              <a:rPr lang="en-US"/>
              <a:t>Florida Department of Education</a:t>
            </a:r>
          </a:p>
          <a:p>
            <a:r>
              <a:rPr lang="en-US"/>
              <a:t>Associations/Supervisors</a:t>
            </a:r>
          </a:p>
          <a:p>
            <a:r>
              <a:rPr lang="en-US"/>
              <a:t>Framers</a:t>
            </a:r>
          </a:p>
          <a:p>
            <a:r>
              <a:rPr lang="en-US"/>
              <a:t>Writers</a:t>
            </a:r>
          </a:p>
          <a:p>
            <a:r>
              <a:rPr lang="en-US"/>
              <a:t>Stakeholders</a:t>
            </a:r>
          </a:p>
          <a:p>
            <a:r>
              <a:rPr lang="en-US"/>
              <a:t>State Board of Education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slide(fromBottom)">
                                      <p:cBhvr>
                                        <p:cTn id="7" dur="5000"/>
                                        <p:tgtEl>
                                          <p:spTgt spid="9219">
                                            <p:txEl>
                                              <p:pRg st="0" end="0"/>
                                            </p:txEl>
                                          </p:spTgt>
                                        </p:tgtEl>
                                      </p:cBhvr>
                                    </p:animEffect>
                                  </p:childTnLst>
                                </p:cTn>
                              </p:par>
                            </p:childTnLst>
                          </p:cTn>
                        </p:par>
                        <p:par>
                          <p:cTn id="8" fill="hold">
                            <p:stCondLst>
                              <p:cond delay="5000"/>
                            </p:stCondLst>
                            <p:childTnLst>
                              <p:par>
                                <p:cTn id="9" presetID="12" presetClass="entr" presetSubtype="4" fill="hold" nodeType="after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animEffect transition="in" filter="slide(fromBottom)">
                                      <p:cBhvr>
                                        <p:cTn id="11" dur="5000"/>
                                        <p:tgtEl>
                                          <p:spTgt spid="9219">
                                            <p:txEl>
                                              <p:pRg st="1" end="1"/>
                                            </p:txEl>
                                          </p:spTgt>
                                        </p:tgtEl>
                                      </p:cBhvr>
                                    </p:animEffect>
                                  </p:childTnLst>
                                </p:cTn>
                              </p:par>
                            </p:childTnLst>
                          </p:cTn>
                        </p:par>
                        <p:par>
                          <p:cTn id="12" fill="hold">
                            <p:stCondLst>
                              <p:cond delay="10000"/>
                            </p:stCondLst>
                            <p:childTnLst>
                              <p:par>
                                <p:cTn id="13" presetID="12" presetClass="entr" presetSubtype="4" fill="hold" nodeType="afterEffect">
                                  <p:stCondLst>
                                    <p:cond delay="0"/>
                                  </p:stCondLst>
                                  <p:childTnLst>
                                    <p:set>
                                      <p:cBhvr>
                                        <p:cTn id="14" dur="1" fill="hold">
                                          <p:stCondLst>
                                            <p:cond delay="0"/>
                                          </p:stCondLst>
                                        </p:cTn>
                                        <p:tgtEl>
                                          <p:spTgt spid="9219">
                                            <p:txEl>
                                              <p:pRg st="2" end="2"/>
                                            </p:txEl>
                                          </p:spTgt>
                                        </p:tgtEl>
                                        <p:attrNameLst>
                                          <p:attrName>style.visibility</p:attrName>
                                        </p:attrNameLst>
                                      </p:cBhvr>
                                      <p:to>
                                        <p:strVal val="visible"/>
                                      </p:to>
                                    </p:set>
                                    <p:animEffect transition="in" filter="slide(fromBottom)">
                                      <p:cBhvr>
                                        <p:cTn id="15" dur="5000"/>
                                        <p:tgtEl>
                                          <p:spTgt spid="9219">
                                            <p:txEl>
                                              <p:pRg st="2" end="2"/>
                                            </p:txEl>
                                          </p:spTgt>
                                        </p:tgtEl>
                                      </p:cBhvr>
                                    </p:animEffect>
                                  </p:childTnLst>
                                </p:cTn>
                              </p:par>
                            </p:childTnLst>
                          </p:cTn>
                        </p:par>
                        <p:par>
                          <p:cTn id="16" fill="hold">
                            <p:stCondLst>
                              <p:cond delay="15000"/>
                            </p:stCondLst>
                            <p:childTnLst>
                              <p:par>
                                <p:cTn id="17" presetID="12" presetClass="entr" presetSubtype="4" fill="hold" nodeType="after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animEffect transition="in" filter="slide(fromBottom)">
                                      <p:cBhvr>
                                        <p:cTn id="19" dur="5000"/>
                                        <p:tgtEl>
                                          <p:spTgt spid="9219">
                                            <p:txEl>
                                              <p:pRg st="3" end="3"/>
                                            </p:txEl>
                                          </p:spTgt>
                                        </p:tgtEl>
                                      </p:cBhvr>
                                    </p:animEffect>
                                  </p:childTnLst>
                                </p:cTn>
                              </p:par>
                            </p:childTnLst>
                          </p:cTn>
                        </p:par>
                        <p:par>
                          <p:cTn id="20" fill="hold">
                            <p:stCondLst>
                              <p:cond delay="20000"/>
                            </p:stCondLst>
                            <p:childTnLst>
                              <p:par>
                                <p:cTn id="21" presetID="12" presetClass="entr" presetSubtype="4" fill="hold" nodeType="afterEffect">
                                  <p:stCondLst>
                                    <p:cond delay="0"/>
                                  </p:stCondLst>
                                  <p:childTnLst>
                                    <p:set>
                                      <p:cBhvr>
                                        <p:cTn id="22" dur="1" fill="hold">
                                          <p:stCondLst>
                                            <p:cond delay="0"/>
                                          </p:stCondLst>
                                        </p:cTn>
                                        <p:tgtEl>
                                          <p:spTgt spid="9219">
                                            <p:txEl>
                                              <p:pRg st="4" end="4"/>
                                            </p:txEl>
                                          </p:spTgt>
                                        </p:tgtEl>
                                        <p:attrNameLst>
                                          <p:attrName>style.visibility</p:attrName>
                                        </p:attrNameLst>
                                      </p:cBhvr>
                                      <p:to>
                                        <p:strVal val="visible"/>
                                      </p:to>
                                    </p:set>
                                    <p:animEffect transition="in" filter="slide(fromBottom)">
                                      <p:cBhvr>
                                        <p:cTn id="23" dur="5000"/>
                                        <p:tgtEl>
                                          <p:spTgt spid="9219">
                                            <p:txEl>
                                              <p:pRg st="4" end="4"/>
                                            </p:txEl>
                                          </p:spTgt>
                                        </p:tgtEl>
                                      </p:cBhvr>
                                    </p:animEffect>
                                  </p:childTnLst>
                                </p:cTn>
                              </p:par>
                            </p:childTnLst>
                          </p:cTn>
                        </p:par>
                        <p:par>
                          <p:cTn id="24" fill="hold">
                            <p:stCondLst>
                              <p:cond delay="25000"/>
                            </p:stCondLst>
                            <p:childTnLst>
                              <p:par>
                                <p:cTn id="25" presetID="12" presetClass="entr" presetSubtype="4" fill="hold" nodeType="afterEffect">
                                  <p:stCondLst>
                                    <p:cond delay="0"/>
                                  </p:stCondLst>
                                  <p:childTnLst>
                                    <p:set>
                                      <p:cBhvr>
                                        <p:cTn id="26" dur="1" fill="hold">
                                          <p:stCondLst>
                                            <p:cond delay="0"/>
                                          </p:stCondLst>
                                        </p:cTn>
                                        <p:tgtEl>
                                          <p:spTgt spid="9219">
                                            <p:txEl>
                                              <p:pRg st="5" end="5"/>
                                            </p:txEl>
                                          </p:spTgt>
                                        </p:tgtEl>
                                        <p:attrNameLst>
                                          <p:attrName>style.visibility</p:attrName>
                                        </p:attrNameLst>
                                      </p:cBhvr>
                                      <p:to>
                                        <p:strVal val="visible"/>
                                      </p:to>
                                    </p:set>
                                    <p:animEffect transition="in" filter="slide(fromBottom)">
                                      <p:cBhvr>
                                        <p:cTn id="27" dur="5000"/>
                                        <p:tgtEl>
                                          <p:spTgt spid="92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Grp="1" noChangeArrowheads="1"/>
          </p:cNvSpPr>
          <p:nvPr>
            <p:ph type="title"/>
          </p:nvPr>
        </p:nvSpPr>
        <p:spPr/>
        <p:txBody>
          <a:bodyPr/>
          <a:lstStyle/>
          <a:p>
            <a:r>
              <a:rPr lang="en-US" b="1" dirty="0"/>
              <a:t>FL Standards/Access Points</a:t>
            </a:r>
          </a:p>
        </p:txBody>
      </p:sp>
      <p:sp>
        <p:nvSpPr>
          <p:cNvPr id="4102" name="Rectangle 6"/>
          <p:cNvSpPr>
            <a:spLocks noGrp="1" noChangeArrowheads="1"/>
          </p:cNvSpPr>
          <p:nvPr>
            <p:ph type="body" sz="half" idx="2"/>
          </p:nvPr>
        </p:nvSpPr>
        <p:spPr>
          <a:xfrm>
            <a:off x="4648200" y="1593850"/>
            <a:ext cx="4257675" cy="5075238"/>
          </a:xfrm>
        </p:spPr>
        <p:txBody>
          <a:bodyPr/>
          <a:lstStyle/>
          <a:p>
            <a:r>
              <a:rPr lang="en-US" sz="2800" b="1" dirty="0"/>
              <a:t>Full range written for “gen </a:t>
            </a:r>
            <a:r>
              <a:rPr lang="en-US" sz="2800" b="1" dirty="0" err="1"/>
              <a:t>ed</a:t>
            </a:r>
            <a:r>
              <a:rPr lang="en-US" sz="2800" b="1" dirty="0"/>
              <a:t>” students, with ESE oversight</a:t>
            </a:r>
          </a:p>
          <a:p>
            <a:r>
              <a:rPr lang="en-US" sz="2800" b="1" dirty="0"/>
              <a:t>Access Points –</a:t>
            </a:r>
          </a:p>
          <a:p>
            <a:pPr lvl="1"/>
            <a:r>
              <a:rPr lang="en-US" sz="2400" b="1" dirty="0"/>
              <a:t>“Essence”</a:t>
            </a:r>
          </a:p>
          <a:p>
            <a:pPr lvl="1"/>
            <a:r>
              <a:rPr lang="en-US" sz="2400" b="1" dirty="0"/>
              <a:t>Parallel benchmarks rather than 1-to-1</a:t>
            </a:r>
          </a:p>
          <a:p>
            <a:r>
              <a:rPr lang="en-US" sz="2800" b="1" dirty="0"/>
              <a:t>Writing is done in tandem</a:t>
            </a:r>
          </a:p>
        </p:txBody>
      </p:sp>
      <p:pic>
        <p:nvPicPr>
          <p:cNvPr id="4103" name="Picture 7"/>
          <p:cNvPicPr>
            <a:picLocks noChangeAspect="1" noChangeArrowheads="1"/>
          </p:cNvPicPr>
          <p:nvPr>
            <p:ph sz="half" idx="1"/>
          </p:nvPr>
        </p:nvPicPr>
        <p:blipFill>
          <a:blip r:embed="rId3" cstate="print"/>
          <a:srcRect l="10429" t="22256" r="54218" b="10974"/>
          <a:stretch>
            <a:fillRect/>
          </a:stretch>
        </p:blipFill>
        <p:spPr>
          <a:xfrm>
            <a:off x="0" y="1143000"/>
            <a:ext cx="4495800" cy="5715000"/>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0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10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t>Organizational Structure</a:t>
            </a:r>
          </a:p>
        </p:txBody>
      </p:sp>
      <p:sp>
        <p:nvSpPr>
          <p:cNvPr id="6148" name="Rectangle 4"/>
          <p:cNvSpPr>
            <a:spLocks noGrp="1" noChangeArrowheads="1" noTextEdit="1"/>
          </p:cNvSpPr>
          <p:nvPr>
            <p:ph type="tbl" idx="1"/>
          </p:nvPr>
        </p:nvSpPr>
        <p:spPr/>
      </p:sp>
      <p:graphicFrame>
        <p:nvGraphicFramePr>
          <p:cNvPr id="6314" name="Group 170"/>
          <p:cNvGraphicFramePr>
            <a:graphicFrameLocks noGrp="1"/>
          </p:cNvGraphicFramePr>
          <p:nvPr/>
        </p:nvGraphicFramePr>
        <p:xfrm>
          <a:off x="304800" y="1524000"/>
          <a:ext cx="8420100" cy="5007929"/>
        </p:xfrm>
        <a:graphic>
          <a:graphicData uri="http://schemas.openxmlformats.org/drawingml/2006/table">
            <a:tbl>
              <a:tblPr/>
              <a:tblGrid>
                <a:gridCol w="1666875"/>
                <a:gridCol w="1690688"/>
                <a:gridCol w="1679575"/>
                <a:gridCol w="1692275"/>
                <a:gridCol w="1690687"/>
              </a:tblGrid>
              <a:tr h="64928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cs typeface="Times New Roman" pitchFamily="18" charset="0"/>
                        </a:rPr>
                        <a:t>Subject Areas</a:t>
                      </a:r>
                      <a:endParaRPr kumimoji="0" lang="en-US" sz="1800" b="0" i="0" u="none" strike="noStrike" cap="none" normalizeH="0" baseline="0" smtClean="0">
                        <a:ln>
                          <a:noFill/>
                        </a:ln>
                        <a:solidFill>
                          <a:schemeClr val="tx1"/>
                        </a:solidFill>
                        <a:effectLst/>
                        <a:latin typeface="Arial"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cs typeface="Times New Roman" pitchFamily="18" charset="0"/>
                        </a:rPr>
                        <a:t>Dance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E947"/>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cs typeface="Times New Roman" pitchFamily="18" charset="0"/>
                        </a:rPr>
                        <a:t>Music</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cs typeface="Times New Roman" pitchFamily="18" charset="0"/>
                        </a:rPr>
                        <a:t>Theatre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E947"/>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cs typeface="Times New Roman" pitchFamily="18" charset="0"/>
                        </a:rPr>
                        <a:t>Visual Arts</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889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cs typeface="Times New Roman" pitchFamily="18" charset="0"/>
                        </a:rPr>
                        <a:t>Grade Levels</a:t>
                      </a:r>
                      <a:endParaRPr kumimoji="0" lang="en-US" sz="1800" b="0" i="0" u="none" strike="noStrike" cap="none" normalizeH="0" baseline="0" smtClean="0">
                        <a:ln>
                          <a:noFill/>
                        </a:ln>
                        <a:solidFill>
                          <a:schemeClr val="tx1"/>
                        </a:solidFill>
                        <a:effectLst/>
                        <a:latin typeface="Arial"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K      1      2      3      4      5      </a:t>
                      </a:r>
                      <a:r>
                        <a:rPr kumimoji="0" lang="en-US" sz="1100" b="0" i="0" u="none" strike="noStrike" cap="none" normalizeH="0" baseline="0" smtClean="0">
                          <a:ln>
                            <a:noFill/>
                          </a:ln>
                          <a:solidFill>
                            <a:schemeClr val="tx1"/>
                          </a:solidFill>
                          <a:effectLst/>
                          <a:latin typeface="Calibri" pitchFamily="34" charset="0"/>
                          <a:cs typeface="Times New Roman" pitchFamily="18" charset="0"/>
                          <a:sym typeface="Symbol" pitchFamily="18" charset="2"/>
                        </a:rPr>
                        <a:t></a:t>
                      </a:r>
                      <a:r>
                        <a:rPr kumimoji="0" lang="en-US" sz="1100" b="0" i="0" u="none" strike="noStrike" cap="none" normalizeH="0" baseline="0" smtClean="0">
                          <a:ln>
                            <a:noFill/>
                          </a:ln>
                          <a:solidFill>
                            <a:schemeClr val="tx1"/>
                          </a:solidFill>
                          <a:effectLst/>
                          <a:latin typeface="Calibri" pitchFamily="34" charset="0"/>
                          <a:cs typeface="Times New Roman" pitchFamily="18" charset="0"/>
                        </a:rPr>
                        <a:t>6 – 8</a:t>
                      </a:r>
                      <a:r>
                        <a:rPr kumimoji="0" lang="en-US" sz="1100" b="0" i="0" u="none" strike="noStrike" cap="none" normalizeH="0" baseline="0" smtClean="0">
                          <a:ln>
                            <a:noFill/>
                          </a:ln>
                          <a:solidFill>
                            <a:schemeClr val="tx1"/>
                          </a:solidFill>
                          <a:effectLst/>
                          <a:latin typeface="Calibri" pitchFamily="34" charset="0"/>
                          <a:cs typeface="Times New Roman" pitchFamily="18" charset="0"/>
                          <a:sym typeface="Symbol" pitchFamily="18" charset="2"/>
                        </a:rPr>
                        <a:t></a:t>
                      </a:r>
                      <a:r>
                        <a:rPr kumimoji="0" lang="en-US" sz="1100" b="0" i="0" u="none" strike="noStrike" cap="none" normalizeH="0" baseline="0" smtClean="0">
                          <a:ln>
                            <a:noFill/>
                          </a:ln>
                          <a:solidFill>
                            <a:schemeClr val="tx1"/>
                          </a:solidFill>
                          <a:effectLst/>
                          <a:latin typeface="Calibri" pitchFamily="34" charset="0"/>
                          <a:cs typeface="Times New Roman" pitchFamily="18" charset="0"/>
                        </a:rPr>
                        <a:t>     </a:t>
                      </a:r>
                      <a:r>
                        <a:rPr kumimoji="0" lang="en-US" sz="1100" b="0" i="0" u="none" strike="noStrike" cap="none" normalizeH="0" baseline="0" smtClean="0">
                          <a:ln>
                            <a:noFill/>
                          </a:ln>
                          <a:solidFill>
                            <a:schemeClr val="tx1"/>
                          </a:solidFill>
                          <a:effectLst/>
                          <a:latin typeface="Calibri" pitchFamily="34" charset="0"/>
                          <a:cs typeface="Times New Roman" pitchFamily="18" charset="0"/>
                          <a:sym typeface="Symbol" pitchFamily="18" charset="2"/>
                        </a:rPr>
                        <a:t></a:t>
                      </a:r>
                      <a:r>
                        <a:rPr kumimoji="0" lang="en-US" sz="1100" b="0" i="0" u="none" strike="noStrike" cap="none" normalizeH="0" baseline="0" smtClean="0">
                          <a:ln>
                            <a:noFill/>
                          </a:ln>
                          <a:solidFill>
                            <a:schemeClr val="tx1"/>
                          </a:solidFill>
                          <a:effectLst/>
                          <a:latin typeface="Calibri" pitchFamily="34" charset="0"/>
                          <a:cs typeface="Times New Roman" pitchFamily="18" charset="0"/>
                        </a:rPr>
                        <a:t>9 – 12</a:t>
                      </a:r>
                      <a:r>
                        <a:rPr kumimoji="0" lang="en-US" sz="1100" b="0" i="0" u="none" strike="noStrike" cap="none" normalizeH="0" baseline="0" smtClean="0">
                          <a:ln>
                            <a:noFill/>
                          </a:ln>
                          <a:solidFill>
                            <a:schemeClr val="tx1"/>
                          </a:solidFill>
                          <a:effectLst/>
                          <a:latin typeface="Calibri" pitchFamily="34" charset="0"/>
                          <a:cs typeface="Times New Roman" pitchFamily="18" charset="0"/>
                          <a:sym typeface="Symbol" pitchFamily="18" charset="2"/>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E947"/>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Same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Same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E947"/>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Same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24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cs typeface="Times New Roman" pitchFamily="18" charset="0"/>
                        </a:rPr>
                        <a:t>Big Ideas / Bodies of Knowledge</a:t>
                      </a:r>
                      <a:endParaRPr kumimoji="0" lang="en-US" sz="10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cs typeface="Times New Roman" pitchFamily="18" charset="0"/>
                        </a:rPr>
                        <a:t>(8)</a:t>
                      </a:r>
                      <a:endParaRPr kumimoji="0" lang="en-US" sz="1800" b="0" i="0" u="none" strike="noStrike" cap="none" normalizeH="0" baseline="0" smtClean="0">
                        <a:ln>
                          <a:noFill/>
                        </a:ln>
                        <a:solidFill>
                          <a:schemeClr val="tx1"/>
                        </a:solidFill>
                        <a:effectLst/>
                        <a:latin typeface="Arial"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AutoNum type="alphaUcPeriod"/>
                        <a:tabLst>
                          <a:tab pos="319088" algn="l"/>
                        </a:tabLst>
                      </a:pPr>
                      <a:r>
                        <a:rPr kumimoji="0" lang="en-US" sz="1000" b="0" i="0" u="none" strike="noStrike" cap="none" normalizeH="0" baseline="0" smtClean="0">
                          <a:ln>
                            <a:noFill/>
                          </a:ln>
                          <a:solidFill>
                            <a:schemeClr val="tx1"/>
                          </a:solidFill>
                          <a:effectLst/>
                          <a:latin typeface="Calibri" pitchFamily="34" charset="0"/>
                          <a:cs typeface="Times New Roman" pitchFamily="18" charset="0"/>
                        </a:rPr>
                        <a:t>Skills, Techniques, and Processes</a:t>
                      </a:r>
                      <a:endParaRPr kumimoji="0" lang="en-US" sz="10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AutoNum type="alphaUcPeriod"/>
                        <a:tabLst>
                          <a:tab pos="319088" algn="l"/>
                        </a:tabLst>
                      </a:pPr>
                      <a:r>
                        <a:rPr kumimoji="0" lang="en-US" sz="1000" b="0" i="0" u="none" strike="noStrike" cap="none" normalizeH="0" baseline="0" smtClean="0">
                          <a:ln>
                            <a:noFill/>
                          </a:ln>
                          <a:solidFill>
                            <a:schemeClr val="tx1"/>
                          </a:solidFill>
                          <a:effectLst/>
                          <a:latin typeface="Calibri" pitchFamily="34" charset="0"/>
                          <a:cs typeface="Times New Roman" pitchFamily="18" charset="0"/>
                        </a:rPr>
                        <a:t>Structural Organization</a:t>
                      </a:r>
                      <a:endParaRPr kumimoji="0" lang="en-US" sz="10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AutoNum type="alphaUcPeriod"/>
                        <a:tabLst>
                          <a:tab pos="319088" algn="l"/>
                        </a:tabLst>
                      </a:pPr>
                      <a:r>
                        <a:rPr kumimoji="0" lang="en-US" sz="1000" b="0" i="0" u="none" strike="noStrike" cap="none" normalizeH="0" baseline="0" smtClean="0">
                          <a:ln>
                            <a:noFill/>
                          </a:ln>
                          <a:solidFill>
                            <a:schemeClr val="tx1"/>
                          </a:solidFill>
                          <a:effectLst/>
                          <a:latin typeface="Calibri" pitchFamily="34" charset="0"/>
                          <a:cs typeface="Times New Roman" pitchFamily="18" charset="0"/>
                        </a:rPr>
                        <a:t>Active Engagement</a:t>
                      </a:r>
                      <a:endParaRPr kumimoji="0" lang="en-US" sz="10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AutoNum type="alphaUcPeriod"/>
                        <a:tabLst>
                          <a:tab pos="319088" algn="l"/>
                        </a:tabLst>
                      </a:pPr>
                      <a:r>
                        <a:rPr kumimoji="0" lang="en-US" sz="1000" b="0" i="0" u="none" strike="noStrike" cap="none" normalizeH="0" baseline="0" smtClean="0">
                          <a:ln>
                            <a:noFill/>
                          </a:ln>
                          <a:solidFill>
                            <a:schemeClr val="tx1"/>
                          </a:solidFill>
                          <a:effectLst/>
                          <a:latin typeface="Calibri" pitchFamily="34" charset="0"/>
                          <a:cs typeface="Times New Roman" pitchFamily="18" charset="0"/>
                        </a:rPr>
                        <a:t>Cognition &amp; Communi-cation</a:t>
                      </a:r>
                      <a:endParaRPr kumimoji="0" lang="en-US" sz="10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AutoNum type="alphaUcPeriod"/>
                        <a:tabLst>
                          <a:tab pos="319088" algn="l"/>
                        </a:tabLst>
                      </a:pPr>
                      <a:r>
                        <a:rPr kumimoji="0" lang="en-US" sz="1000" b="0" i="0" u="none" strike="noStrike" cap="none" normalizeH="0" baseline="0" smtClean="0">
                          <a:ln>
                            <a:noFill/>
                          </a:ln>
                          <a:solidFill>
                            <a:schemeClr val="tx1"/>
                          </a:solidFill>
                          <a:effectLst/>
                          <a:latin typeface="Calibri" pitchFamily="34" charset="0"/>
                          <a:cs typeface="Times New Roman" pitchFamily="18" charset="0"/>
                        </a:rPr>
                        <a:t>Historical, Global, Future</a:t>
                      </a:r>
                      <a:endParaRPr kumimoji="0" lang="en-US" sz="10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AutoNum type="alphaUcPeriod"/>
                        <a:tabLst>
                          <a:tab pos="319088" algn="l"/>
                        </a:tabLst>
                      </a:pPr>
                      <a:r>
                        <a:rPr kumimoji="0" lang="en-US" sz="1000" b="0" i="0" u="none" strike="noStrike" cap="none" normalizeH="0" baseline="0" smtClean="0">
                          <a:ln>
                            <a:noFill/>
                          </a:ln>
                          <a:solidFill>
                            <a:schemeClr val="tx1"/>
                          </a:solidFill>
                          <a:effectLst/>
                          <a:latin typeface="Calibri" pitchFamily="34" charset="0"/>
                          <a:cs typeface="Times New Roman" pitchFamily="18" charset="0"/>
                        </a:rPr>
                        <a:t>Aesthetic &amp; Critical Reflection </a:t>
                      </a:r>
                      <a:endParaRPr kumimoji="0" lang="en-US" sz="10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AutoNum type="alphaUcPeriod"/>
                        <a:tabLst>
                          <a:tab pos="319088" algn="l"/>
                        </a:tabLst>
                      </a:pPr>
                      <a:r>
                        <a:rPr kumimoji="0" lang="en-US" sz="1000" b="0" i="0" u="none" strike="noStrike" cap="none" normalizeH="0" baseline="0" smtClean="0">
                          <a:ln>
                            <a:noFill/>
                          </a:ln>
                          <a:solidFill>
                            <a:schemeClr val="tx1"/>
                          </a:solidFill>
                          <a:effectLst/>
                          <a:latin typeface="Calibri" pitchFamily="34" charset="0"/>
                          <a:cs typeface="Times New Roman" pitchFamily="18" charset="0"/>
                        </a:rPr>
                        <a:t>Arts &amp; the Economy</a:t>
                      </a:r>
                      <a:endParaRPr kumimoji="0" lang="en-US" sz="10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AutoNum type="alphaUcPeriod"/>
                        <a:tabLst>
                          <a:tab pos="319088" algn="l"/>
                        </a:tabLst>
                      </a:pPr>
                      <a:r>
                        <a:rPr kumimoji="0" lang="en-US" sz="1000" b="0" i="0" u="none" strike="noStrike" cap="none" normalizeH="0" baseline="0" smtClean="0">
                          <a:ln>
                            <a:noFill/>
                          </a:ln>
                          <a:solidFill>
                            <a:schemeClr val="tx1"/>
                          </a:solidFill>
                          <a:effectLst/>
                          <a:latin typeface="Calibri" pitchFamily="34" charset="0"/>
                          <a:cs typeface="Times New Roman" pitchFamily="18" charset="0"/>
                        </a:rPr>
                        <a:t>Relationships Across  Academic Content Areas </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E947"/>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Same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Same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E947"/>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Same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016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cs typeface="Times New Roman" pitchFamily="18" charset="0"/>
                        </a:rPr>
                        <a:t>Enduring Understandings</a:t>
                      </a:r>
                      <a:endParaRPr kumimoji="0" lang="en-US" sz="1800" b="0" i="0" u="none" strike="noStrike" cap="none" normalizeH="0" baseline="0" smtClean="0">
                        <a:ln>
                          <a:noFill/>
                        </a:ln>
                        <a:solidFill>
                          <a:schemeClr val="tx1"/>
                        </a:solidFill>
                        <a:effectLst/>
                        <a:latin typeface="Arial"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2 to 4 EU’s</a:t>
                      </a:r>
                      <a:endParaRPr kumimoji="0" lang="en-US" sz="10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per BI/BOK</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E947"/>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Same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Same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E947"/>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Same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905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cs typeface="Times New Roman" pitchFamily="18" charset="0"/>
                        </a:rPr>
                        <a:t>Benchmarks</a:t>
                      </a:r>
                      <a:endParaRPr kumimoji="0" lang="en-US" sz="1800" b="0" i="0" u="none" strike="noStrike" cap="none" normalizeH="0" baseline="0" smtClean="0">
                        <a:ln>
                          <a:noFill/>
                        </a:ln>
                        <a:solidFill>
                          <a:schemeClr val="tx1"/>
                        </a:solidFill>
                        <a:effectLst/>
                        <a:latin typeface="Arial"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2 or more benchmarks per EU per grade </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E947"/>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Same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cs typeface="Times New Roman" pitchFamily="18" charset="0"/>
                        </a:rPr>
                        <a:t>Same</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E947"/>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Calibri" pitchFamily="34" charset="0"/>
                          <a:cs typeface="Times New Roman" pitchFamily="18" charset="0"/>
                        </a:rPr>
                        <a:t>Same</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311" name="Rectangle 167"/>
          <p:cNvSpPr>
            <a:spLocks noChangeArrowheads="1"/>
          </p:cNvSpPr>
          <p:nvPr/>
        </p:nvSpPr>
        <p:spPr bwMode="auto">
          <a:xfrm>
            <a:off x="0" y="5632450"/>
            <a:ext cx="9144000" cy="0"/>
          </a:xfrm>
          <a:prstGeom prst="rect">
            <a:avLst/>
          </a:prstGeom>
          <a:noFill/>
          <a:ln w="9525">
            <a:noFill/>
            <a:miter lim="800000"/>
            <a:headEnd/>
            <a:tailEnd/>
          </a:ln>
          <a:effectLst/>
        </p:spPr>
        <p:txBody>
          <a:bodyPr wrap="none" anchor="ctr">
            <a:spAutoFit/>
          </a:bodyPr>
          <a:lstStyle/>
          <a:p>
            <a:pPr eaLnBrk="1" hangingPunct="1"/>
            <a:endParaRPr lang="en-US" sz="1800">
              <a:latin typeface="Arial"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a:t>Web 2.0 at Work</a:t>
            </a:r>
          </a:p>
        </p:txBody>
      </p:sp>
      <p:sp>
        <p:nvSpPr>
          <p:cNvPr id="2053" name="Rectangle 5"/>
          <p:cNvSpPr>
            <a:spLocks noGrp="1" noChangeArrowheads="1"/>
          </p:cNvSpPr>
          <p:nvPr>
            <p:ph type="body" idx="1"/>
          </p:nvPr>
        </p:nvSpPr>
        <p:spPr/>
        <p:txBody>
          <a:bodyPr/>
          <a:lstStyle/>
          <a:p>
            <a:r>
              <a:rPr lang="en-US" sz="2800" dirty="0"/>
              <a:t>WebEx</a:t>
            </a:r>
          </a:p>
          <a:p>
            <a:pPr lvl="1"/>
            <a:r>
              <a:rPr lang="en-US" sz="2400" dirty="0"/>
              <a:t>Webinars (experts) </a:t>
            </a:r>
          </a:p>
          <a:p>
            <a:pPr lvl="1"/>
            <a:r>
              <a:rPr lang="en-US" sz="2400" dirty="0"/>
              <a:t>On-line work sessions</a:t>
            </a:r>
          </a:p>
          <a:p>
            <a:pPr lvl="1"/>
            <a:r>
              <a:rPr lang="en-US" sz="2400" dirty="0"/>
              <a:t>Recordings/all docs and chat archived</a:t>
            </a:r>
          </a:p>
          <a:p>
            <a:r>
              <a:rPr lang="en-US" sz="2800" dirty="0"/>
              <a:t>Wikispaces.com (info, brainstorming, storing documents, dialogues)</a:t>
            </a:r>
          </a:p>
          <a:p>
            <a:r>
              <a:rPr lang="en-US" sz="2800" dirty="0"/>
              <a:t>Google Docs (writing)</a:t>
            </a:r>
          </a:p>
          <a:p>
            <a:r>
              <a:rPr lang="en-US" sz="2800" dirty="0"/>
              <a:t>Interactive database (stakeholder response)</a:t>
            </a:r>
          </a:p>
          <a:p>
            <a:r>
              <a:rPr lang="en-US" sz="2800" dirty="0"/>
              <a:t>Interactive, all-purpose</a:t>
            </a:r>
            <a:r>
              <a:rPr lang="en-US" sz="2800" dirty="0">
                <a:solidFill>
                  <a:srgbClr val="FFFF00"/>
                </a:solidFill>
              </a:rPr>
              <a:t> </a:t>
            </a:r>
            <a:r>
              <a:rPr lang="en-US" sz="2800" dirty="0">
                <a:solidFill>
                  <a:srgbClr val="FFFF00"/>
                </a:solidFill>
                <a:hlinkClick r:id="rId3"/>
              </a:rPr>
              <a:t>Standards site</a:t>
            </a:r>
            <a:endParaRPr lang="en-US" sz="2800"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053">
                                            <p:txEl>
                                              <p:pRg st="0" end="0"/>
                                            </p:txEl>
                                          </p:spTgt>
                                        </p:tgtEl>
                                        <p:attrNameLst>
                                          <p:attrName>style.visibility</p:attrName>
                                        </p:attrNameLst>
                                      </p:cBhvr>
                                      <p:to>
                                        <p:strVal val="visible"/>
                                      </p:to>
                                    </p:set>
                                    <p:animEffect transition="in" filter="slide(fromBottom)">
                                      <p:cBhvr>
                                        <p:cTn id="7" dur="3000"/>
                                        <p:tgtEl>
                                          <p:spTgt spid="2053">
                                            <p:txEl>
                                              <p:pRg st="0" end="0"/>
                                            </p:txEl>
                                          </p:spTgt>
                                        </p:tgtEl>
                                      </p:cBhvr>
                                    </p:animEffect>
                                  </p:childTnLst>
                                </p:cTn>
                              </p:par>
                            </p:childTnLst>
                          </p:cTn>
                        </p:par>
                        <p:par>
                          <p:cTn id="8" fill="hold">
                            <p:stCondLst>
                              <p:cond delay="3000"/>
                            </p:stCondLst>
                            <p:childTnLst>
                              <p:par>
                                <p:cTn id="9" presetID="12" presetClass="entr" presetSubtype="4" fill="hold" nodeType="afterEffect">
                                  <p:stCondLst>
                                    <p:cond delay="0"/>
                                  </p:stCondLst>
                                  <p:childTnLst>
                                    <p:set>
                                      <p:cBhvr>
                                        <p:cTn id="10" dur="1" fill="hold">
                                          <p:stCondLst>
                                            <p:cond delay="0"/>
                                          </p:stCondLst>
                                        </p:cTn>
                                        <p:tgtEl>
                                          <p:spTgt spid="2053">
                                            <p:txEl>
                                              <p:pRg st="1" end="1"/>
                                            </p:txEl>
                                          </p:spTgt>
                                        </p:tgtEl>
                                        <p:attrNameLst>
                                          <p:attrName>style.visibility</p:attrName>
                                        </p:attrNameLst>
                                      </p:cBhvr>
                                      <p:to>
                                        <p:strVal val="visible"/>
                                      </p:to>
                                    </p:set>
                                    <p:animEffect transition="in" filter="slide(fromBottom)">
                                      <p:cBhvr>
                                        <p:cTn id="11" dur="3000"/>
                                        <p:tgtEl>
                                          <p:spTgt spid="2053">
                                            <p:txEl>
                                              <p:pRg st="1" end="1"/>
                                            </p:txEl>
                                          </p:spTgt>
                                        </p:tgtEl>
                                      </p:cBhvr>
                                    </p:animEffect>
                                  </p:childTnLst>
                                </p:cTn>
                              </p:par>
                            </p:childTnLst>
                          </p:cTn>
                        </p:par>
                        <p:par>
                          <p:cTn id="12" fill="hold">
                            <p:stCondLst>
                              <p:cond delay="6000"/>
                            </p:stCondLst>
                            <p:childTnLst>
                              <p:par>
                                <p:cTn id="13" presetID="12" presetClass="entr" presetSubtype="4" fill="hold" nodeType="afterEffect">
                                  <p:stCondLst>
                                    <p:cond delay="0"/>
                                  </p:stCondLst>
                                  <p:childTnLst>
                                    <p:set>
                                      <p:cBhvr>
                                        <p:cTn id="14" dur="1" fill="hold">
                                          <p:stCondLst>
                                            <p:cond delay="0"/>
                                          </p:stCondLst>
                                        </p:cTn>
                                        <p:tgtEl>
                                          <p:spTgt spid="2053">
                                            <p:txEl>
                                              <p:pRg st="2" end="2"/>
                                            </p:txEl>
                                          </p:spTgt>
                                        </p:tgtEl>
                                        <p:attrNameLst>
                                          <p:attrName>style.visibility</p:attrName>
                                        </p:attrNameLst>
                                      </p:cBhvr>
                                      <p:to>
                                        <p:strVal val="visible"/>
                                      </p:to>
                                    </p:set>
                                    <p:animEffect transition="in" filter="slide(fromBottom)">
                                      <p:cBhvr>
                                        <p:cTn id="15" dur="3000"/>
                                        <p:tgtEl>
                                          <p:spTgt spid="2053">
                                            <p:txEl>
                                              <p:pRg st="2" end="2"/>
                                            </p:txEl>
                                          </p:spTgt>
                                        </p:tgtEl>
                                      </p:cBhvr>
                                    </p:animEffect>
                                  </p:childTnLst>
                                </p:cTn>
                              </p:par>
                            </p:childTnLst>
                          </p:cTn>
                        </p:par>
                        <p:par>
                          <p:cTn id="16" fill="hold">
                            <p:stCondLst>
                              <p:cond delay="9000"/>
                            </p:stCondLst>
                            <p:childTnLst>
                              <p:par>
                                <p:cTn id="17" presetID="12" presetClass="entr" presetSubtype="4" fill="hold" nodeType="afterEffect">
                                  <p:stCondLst>
                                    <p:cond delay="0"/>
                                  </p:stCondLst>
                                  <p:childTnLst>
                                    <p:set>
                                      <p:cBhvr>
                                        <p:cTn id="18" dur="1" fill="hold">
                                          <p:stCondLst>
                                            <p:cond delay="0"/>
                                          </p:stCondLst>
                                        </p:cTn>
                                        <p:tgtEl>
                                          <p:spTgt spid="2053">
                                            <p:txEl>
                                              <p:pRg st="3" end="3"/>
                                            </p:txEl>
                                          </p:spTgt>
                                        </p:tgtEl>
                                        <p:attrNameLst>
                                          <p:attrName>style.visibility</p:attrName>
                                        </p:attrNameLst>
                                      </p:cBhvr>
                                      <p:to>
                                        <p:strVal val="visible"/>
                                      </p:to>
                                    </p:set>
                                    <p:animEffect transition="in" filter="slide(fromBottom)">
                                      <p:cBhvr>
                                        <p:cTn id="19" dur="3000"/>
                                        <p:tgtEl>
                                          <p:spTgt spid="2053">
                                            <p:txEl>
                                              <p:pRg st="3" end="3"/>
                                            </p:txEl>
                                          </p:spTgt>
                                        </p:tgtEl>
                                      </p:cBhvr>
                                    </p:animEffect>
                                  </p:childTnLst>
                                </p:cTn>
                              </p:par>
                            </p:childTnLst>
                          </p:cTn>
                        </p:par>
                        <p:par>
                          <p:cTn id="20" fill="hold">
                            <p:stCondLst>
                              <p:cond delay="12000"/>
                            </p:stCondLst>
                            <p:childTnLst>
                              <p:par>
                                <p:cTn id="21" presetID="12" presetClass="entr" presetSubtype="4" fill="hold" nodeType="afterEffect">
                                  <p:stCondLst>
                                    <p:cond delay="0"/>
                                  </p:stCondLst>
                                  <p:childTnLst>
                                    <p:set>
                                      <p:cBhvr>
                                        <p:cTn id="22" dur="1" fill="hold">
                                          <p:stCondLst>
                                            <p:cond delay="0"/>
                                          </p:stCondLst>
                                        </p:cTn>
                                        <p:tgtEl>
                                          <p:spTgt spid="2053">
                                            <p:txEl>
                                              <p:pRg st="4" end="4"/>
                                            </p:txEl>
                                          </p:spTgt>
                                        </p:tgtEl>
                                        <p:attrNameLst>
                                          <p:attrName>style.visibility</p:attrName>
                                        </p:attrNameLst>
                                      </p:cBhvr>
                                      <p:to>
                                        <p:strVal val="visible"/>
                                      </p:to>
                                    </p:set>
                                    <p:animEffect transition="in" filter="slide(fromBottom)">
                                      <p:cBhvr>
                                        <p:cTn id="23" dur="3000"/>
                                        <p:tgtEl>
                                          <p:spTgt spid="2053">
                                            <p:txEl>
                                              <p:pRg st="4" end="4"/>
                                            </p:txEl>
                                          </p:spTgt>
                                        </p:tgtEl>
                                      </p:cBhvr>
                                    </p:animEffect>
                                  </p:childTnLst>
                                </p:cTn>
                              </p:par>
                            </p:childTnLst>
                          </p:cTn>
                        </p:par>
                        <p:par>
                          <p:cTn id="24" fill="hold">
                            <p:stCondLst>
                              <p:cond delay="15000"/>
                            </p:stCondLst>
                            <p:childTnLst>
                              <p:par>
                                <p:cTn id="25" presetID="12" presetClass="entr" presetSubtype="4" fill="hold" nodeType="afterEffect">
                                  <p:stCondLst>
                                    <p:cond delay="0"/>
                                  </p:stCondLst>
                                  <p:childTnLst>
                                    <p:set>
                                      <p:cBhvr>
                                        <p:cTn id="26" dur="1" fill="hold">
                                          <p:stCondLst>
                                            <p:cond delay="0"/>
                                          </p:stCondLst>
                                        </p:cTn>
                                        <p:tgtEl>
                                          <p:spTgt spid="2053">
                                            <p:txEl>
                                              <p:pRg st="5" end="5"/>
                                            </p:txEl>
                                          </p:spTgt>
                                        </p:tgtEl>
                                        <p:attrNameLst>
                                          <p:attrName>style.visibility</p:attrName>
                                        </p:attrNameLst>
                                      </p:cBhvr>
                                      <p:to>
                                        <p:strVal val="visible"/>
                                      </p:to>
                                    </p:set>
                                    <p:animEffect transition="in" filter="slide(fromBottom)">
                                      <p:cBhvr>
                                        <p:cTn id="27" dur="3000"/>
                                        <p:tgtEl>
                                          <p:spTgt spid="2053">
                                            <p:txEl>
                                              <p:pRg st="5" end="5"/>
                                            </p:txEl>
                                          </p:spTgt>
                                        </p:tgtEl>
                                      </p:cBhvr>
                                    </p:animEffect>
                                  </p:childTnLst>
                                </p:cTn>
                              </p:par>
                            </p:childTnLst>
                          </p:cTn>
                        </p:par>
                        <p:par>
                          <p:cTn id="28" fill="hold">
                            <p:stCondLst>
                              <p:cond delay="18000"/>
                            </p:stCondLst>
                            <p:childTnLst>
                              <p:par>
                                <p:cTn id="29" presetID="12" presetClass="entr" presetSubtype="4" fill="hold" nodeType="afterEffect">
                                  <p:stCondLst>
                                    <p:cond delay="0"/>
                                  </p:stCondLst>
                                  <p:childTnLst>
                                    <p:set>
                                      <p:cBhvr>
                                        <p:cTn id="30" dur="1" fill="hold">
                                          <p:stCondLst>
                                            <p:cond delay="0"/>
                                          </p:stCondLst>
                                        </p:cTn>
                                        <p:tgtEl>
                                          <p:spTgt spid="2053">
                                            <p:txEl>
                                              <p:pRg st="6" end="6"/>
                                            </p:txEl>
                                          </p:spTgt>
                                        </p:tgtEl>
                                        <p:attrNameLst>
                                          <p:attrName>style.visibility</p:attrName>
                                        </p:attrNameLst>
                                      </p:cBhvr>
                                      <p:to>
                                        <p:strVal val="visible"/>
                                      </p:to>
                                    </p:set>
                                    <p:animEffect transition="in" filter="slide(fromBottom)">
                                      <p:cBhvr>
                                        <p:cTn id="31" dur="3000"/>
                                        <p:tgtEl>
                                          <p:spTgt spid="2053">
                                            <p:txEl>
                                              <p:pRg st="6" end="6"/>
                                            </p:txEl>
                                          </p:spTgt>
                                        </p:tgtEl>
                                      </p:cBhvr>
                                    </p:animEffect>
                                  </p:childTnLst>
                                </p:cTn>
                              </p:par>
                            </p:childTnLst>
                          </p:cTn>
                        </p:par>
                        <p:par>
                          <p:cTn id="32" fill="hold">
                            <p:stCondLst>
                              <p:cond delay="21000"/>
                            </p:stCondLst>
                            <p:childTnLst>
                              <p:par>
                                <p:cTn id="33" presetID="12" presetClass="entr" presetSubtype="4" fill="hold" nodeType="afterEffect">
                                  <p:stCondLst>
                                    <p:cond delay="0"/>
                                  </p:stCondLst>
                                  <p:childTnLst>
                                    <p:set>
                                      <p:cBhvr>
                                        <p:cTn id="34" dur="1" fill="hold">
                                          <p:stCondLst>
                                            <p:cond delay="0"/>
                                          </p:stCondLst>
                                        </p:cTn>
                                        <p:tgtEl>
                                          <p:spTgt spid="2053">
                                            <p:txEl>
                                              <p:pRg st="7" end="7"/>
                                            </p:txEl>
                                          </p:spTgt>
                                        </p:tgtEl>
                                        <p:attrNameLst>
                                          <p:attrName>style.visibility</p:attrName>
                                        </p:attrNameLst>
                                      </p:cBhvr>
                                      <p:to>
                                        <p:strVal val="visible"/>
                                      </p:to>
                                    </p:set>
                                    <p:animEffect transition="in" filter="slide(fromBottom)">
                                      <p:cBhvr>
                                        <p:cTn id="35" dur="3000"/>
                                        <p:tgtEl>
                                          <p:spTgt spid="205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8.JPG"/>
          <p:cNvPicPr>
            <a:picLocks noChangeAspect="1"/>
          </p:cNvPicPr>
          <p:nvPr/>
        </p:nvPicPr>
        <p:blipFill>
          <a:blip r:embed="rId3" cstate="print"/>
          <a:stretch>
            <a:fillRect/>
          </a:stretch>
        </p:blipFill>
        <p:spPr>
          <a:xfrm>
            <a:off x="0" y="0"/>
            <a:ext cx="9144000" cy="6858000"/>
          </a:xfrm>
          <a:prstGeom prst="rect">
            <a:avLst/>
          </a:prstGeom>
        </p:spPr>
      </p:pic>
      <p:sp>
        <p:nvSpPr>
          <p:cNvPr id="3" name="Rectangle 2"/>
          <p:cNvSpPr txBox="1">
            <a:spLocks noChangeArrowheads="1"/>
          </p:cNvSpPr>
          <p:nvPr/>
        </p:nvSpPr>
        <p:spPr>
          <a:xfrm>
            <a:off x="2209800" y="4419600"/>
            <a:ext cx="8229600"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400" b="1" dirty="0" smtClean="0">
                <a:solidFill>
                  <a:schemeClr val="accent6">
                    <a:lumMod val="50000"/>
                  </a:schemeClr>
                </a:solidFill>
                <a:latin typeface="Arial" pitchFamily="34" charset="0"/>
                <a:ea typeface="+mj-ea"/>
                <a:cs typeface="Arial" pitchFamily="34" charset="0"/>
              </a:rPr>
              <a:t>Summation</a:t>
            </a:r>
            <a:endParaRPr kumimoji="0" lang="en-US" sz="4400" b="1" i="0" u="none" strike="noStrike" kern="1200" cap="none" spc="0" normalizeH="0" baseline="0" noProof="0" dirty="0">
              <a:ln>
                <a:noFill/>
              </a:ln>
              <a:solidFill>
                <a:schemeClr val="accent6">
                  <a:lumMod val="50000"/>
                </a:schemeClr>
              </a:solidFill>
              <a:effectLst/>
              <a:uLnTx/>
              <a:uFillTx/>
              <a:latin typeface="Arial" pitchFamily="34" charset="0"/>
              <a:ea typeface="+mj-ea"/>
              <a:cs typeface="Arial" pitchFamily="34" charset="0"/>
            </a:endParaRP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For Tomorrow</a:t>
            </a:r>
            <a:endParaRPr lang="en-US" dirty="0"/>
          </a:p>
        </p:txBody>
      </p:sp>
      <p:sp>
        <p:nvSpPr>
          <p:cNvPr id="3" name="Content Placeholder 2"/>
          <p:cNvSpPr>
            <a:spLocks noGrp="1"/>
          </p:cNvSpPr>
          <p:nvPr>
            <p:ph idx="1"/>
          </p:nvPr>
        </p:nvSpPr>
        <p:spPr/>
        <p:txBody>
          <a:bodyPr/>
          <a:lstStyle/>
          <a:p>
            <a:pPr>
              <a:buNone/>
            </a:pPr>
            <a:r>
              <a:rPr lang="en-US" dirty="0" smtClean="0"/>
              <a:t>Breakfast -  8:30</a:t>
            </a:r>
          </a:p>
          <a:p>
            <a:pPr>
              <a:buNone/>
            </a:pPr>
            <a:r>
              <a:rPr lang="en-US" dirty="0" smtClean="0"/>
              <a:t>Start Time -  9:00</a:t>
            </a:r>
          </a:p>
          <a:p>
            <a:pPr>
              <a:buNone/>
            </a:pPr>
            <a:r>
              <a:rPr lang="en-US" dirty="0" smtClean="0"/>
              <a:t>End Time -  4:00</a:t>
            </a:r>
          </a:p>
          <a:p>
            <a:pPr>
              <a:buNone/>
            </a:pPr>
            <a:endParaRPr lang="en-US" dirty="0" smtClean="0"/>
          </a:p>
          <a:p>
            <a:pPr>
              <a:buNone/>
            </a:pPr>
            <a:r>
              <a:rPr lang="en-US" dirty="0" smtClean="0"/>
              <a:t>Governance</a:t>
            </a:r>
          </a:p>
          <a:p>
            <a:pPr>
              <a:buNone/>
            </a:pPr>
            <a:r>
              <a:rPr lang="en-US" dirty="0" smtClean="0"/>
              <a:t>Time Line</a:t>
            </a:r>
          </a:p>
          <a:p>
            <a:pPr>
              <a:buNone/>
            </a:pPr>
            <a:r>
              <a:rPr lang="en-US" dirty="0" smtClean="0"/>
              <a:t>Technology</a:t>
            </a:r>
          </a:p>
          <a:p>
            <a:pPr>
              <a:buNone/>
            </a:pPr>
            <a:r>
              <a:rPr lang="en-US" dirty="0" smtClean="0"/>
              <a:t>Action Plan</a:t>
            </a:r>
            <a:endParaRPr lang="en-US" dirty="0"/>
          </a:p>
        </p:txBody>
      </p:sp>
      <p:pic>
        <p:nvPicPr>
          <p:cNvPr id="7170" name="Picture 2" descr="http://intraweb.stockton.edu/eyos/alumni/content/images/newsletters/Mar09/Washington-DC.jpg"/>
          <p:cNvPicPr>
            <a:picLocks noChangeAspect="1" noChangeArrowheads="1"/>
          </p:cNvPicPr>
          <p:nvPr/>
        </p:nvPicPr>
        <p:blipFill>
          <a:blip r:embed="rId3" cstate="print"/>
          <a:srcRect/>
          <a:stretch>
            <a:fillRect/>
          </a:stretch>
        </p:blipFill>
        <p:spPr bwMode="auto">
          <a:xfrm>
            <a:off x="4495800" y="1828800"/>
            <a:ext cx="4419600" cy="4800600"/>
          </a:xfrm>
          <a:prstGeom prst="rect">
            <a:avLst/>
          </a:prstGeom>
          <a:noFill/>
        </p:spPr>
      </p:pic>
    </p:spTree>
  </p:cSld>
  <p:clrMapOvr>
    <a:masterClrMapping/>
  </p:clrMapOvr>
  <p:transition>
    <p:wipe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idlite.net/images/DS-20080208-01-482_500.jpg"/>
          <p:cNvPicPr>
            <a:picLocks noChangeAspect="1" noChangeArrowheads="1"/>
          </p:cNvPicPr>
          <p:nvPr/>
        </p:nvPicPr>
        <p:blipFill>
          <a:blip r:embed="rId3" cstate="print"/>
          <a:srcRect/>
          <a:stretch>
            <a:fillRect/>
          </a:stretch>
        </p:blipFill>
        <p:spPr bwMode="auto">
          <a:xfrm>
            <a:off x="0" y="0"/>
            <a:ext cx="9144000" cy="7391400"/>
          </a:xfrm>
          <a:prstGeom prst="rect">
            <a:avLst/>
          </a:prstGeom>
          <a:noFill/>
        </p:spPr>
      </p:pic>
      <p:sp>
        <p:nvSpPr>
          <p:cNvPr id="7" name="Content Placeholder 2"/>
          <p:cNvSpPr>
            <a:spLocks noGrp="1"/>
          </p:cNvSpPr>
          <p:nvPr>
            <p:ph idx="1"/>
          </p:nvPr>
        </p:nvSpPr>
        <p:spPr>
          <a:xfrm>
            <a:off x="457200" y="1600201"/>
            <a:ext cx="8229600" cy="4343400"/>
          </a:xfrm>
        </p:spPr>
        <p:txBody>
          <a:bodyPr/>
          <a:lstStyle/>
          <a:p>
            <a:pPr>
              <a:buNone/>
            </a:pPr>
            <a:r>
              <a:rPr lang="en-US" dirty="0" smtClean="0"/>
              <a:t>What are the possibilities of what we can do now?</a:t>
            </a:r>
            <a:endParaRPr lang="en-US" dirty="0"/>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txBox="1">
            <a:spLocks noGrp="1"/>
          </p:cNvSpPr>
          <p:nvPr/>
        </p:nvSpPr>
        <p:spPr bwMode="auto">
          <a:xfrm>
            <a:off x="6553200" y="6248400"/>
            <a:ext cx="2133600" cy="457200"/>
          </a:xfrm>
          <a:prstGeom prst="rect">
            <a:avLst/>
          </a:prstGeom>
          <a:noFill/>
          <a:ln>
            <a:miter lim="800000"/>
            <a:headEnd/>
            <a:tailEnd/>
          </a:ln>
        </p:spPr>
        <p:txBody>
          <a:bodyPr/>
          <a:lstStyle/>
          <a:p>
            <a:pPr algn="r" eaLnBrk="1" hangingPunct="1">
              <a:defRPr/>
            </a:pPr>
            <a:fld id="{43906923-0AE2-47AB-972F-E11FDA8A69F5}" type="slidenum">
              <a:rPr lang="en-US" sz="1000" b="0">
                <a:effectLst>
                  <a:outerShdw blurRad="38100" dist="38100" dir="2700000" algn="tl">
                    <a:srgbClr val="010199"/>
                  </a:outerShdw>
                </a:effectLst>
              </a:rPr>
              <a:pPr algn="r" eaLnBrk="1" hangingPunct="1">
                <a:defRPr/>
              </a:pPr>
              <a:t>59</a:t>
            </a:fld>
            <a:endParaRPr lang="en-US" sz="1000" b="0">
              <a:effectLst>
                <a:outerShdw blurRad="38100" dist="38100" dir="2700000" algn="tl">
                  <a:srgbClr val="010199"/>
                </a:outerShdw>
              </a:effectLst>
            </a:endParaRPr>
          </a:p>
        </p:txBody>
      </p:sp>
      <p:sp>
        <p:nvSpPr>
          <p:cNvPr id="19462" name="Rectangle 6"/>
          <p:cNvSpPr>
            <a:spLocks noChangeArrowheads="1"/>
          </p:cNvSpPr>
          <p:nvPr/>
        </p:nvSpPr>
        <p:spPr bwMode="auto">
          <a:xfrm>
            <a:off x="792163" y="593725"/>
            <a:ext cx="8083550" cy="461665"/>
          </a:xfrm>
          <a:prstGeom prst="rect">
            <a:avLst/>
          </a:prstGeom>
          <a:noFill/>
          <a:ln w="9525">
            <a:noFill/>
            <a:miter lim="800000"/>
            <a:headEnd/>
            <a:tailEnd/>
          </a:ln>
        </p:spPr>
        <p:txBody>
          <a:bodyPr>
            <a:spAutoFit/>
          </a:bodyPr>
          <a:lstStyle/>
          <a:p>
            <a:endParaRPr lang="en-US" sz="3600" dirty="0">
              <a:solidFill>
                <a:schemeClr val="bg1"/>
              </a:solidFill>
            </a:endParaRPr>
          </a:p>
        </p:txBody>
      </p:sp>
      <p:sp>
        <p:nvSpPr>
          <p:cNvPr id="31751" name="Rectangle 7"/>
          <p:cNvSpPr>
            <a:spLocks noChangeArrowheads="1"/>
          </p:cNvSpPr>
          <p:nvPr/>
        </p:nvSpPr>
        <p:spPr bwMode="auto">
          <a:xfrm>
            <a:off x="595313" y="228600"/>
            <a:ext cx="7924800" cy="1175706"/>
          </a:xfrm>
          <a:prstGeom prst="rect">
            <a:avLst/>
          </a:prstGeom>
          <a:noFill/>
          <a:ln w="9525">
            <a:noFill/>
            <a:miter lim="800000"/>
            <a:headEnd/>
            <a:tailEnd/>
          </a:ln>
          <a:effectLst/>
        </p:spPr>
        <p:txBody>
          <a:bodyPr wrap="square">
            <a:spAutoFit/>
          </a:bodyPr>
          <a:lstStyle/>
          <a:p>
            <a:pPr marL="609600" indent="-609600" algn="l">
              <a:defRPr/>
            </a:pPr>
            <a:endParaRPr lang="en-US" dirty="0">
              <a:solidFill>
                <a:schemeClr val="bg1"/>
              </a:solidFill>
              <a:latin typeface="Arial" charset="0"/>
            </a:endParaRPr>
          </a:p>
          <a:p>
            <a:pPr marL="609600" indent="-609600" algn="l" eaLnBrk="1" hangingPunct="1">
              <a:spcBef>
                <a:spcPct val="20000"/>
              </a:spcBef>
              <a:buClr>
                <a:schemeClr val="hlink"/>
              </a:buClr>
              <a:buSzPct val="75000"/>
              <a:buFont typeface="Wingdings" pitchFamily="2" charset="2"/>
              <a:buNone/>
              <a:defRPr/>
            </a:pPr>
            <a:endParaRPr lang="en-US" dirty="0">
              <a:solidFill>
                <a:schemeClr val="bg1"/>
              </a:solidFill>
              <a:latin typeface="Arial" charset="0"/>
            </a:endParaRPr>
          </a:p>
        </p:txBody>
      </p:sp>
      <p:sp>
        <p:nvSpPr>
          <p:cNvPr id="8" name="Rectangle 7"/>
          <p:cNvSpPr/>
          <p:nvPr/>
        </p:nvSpPr>
        <p:spPr>
          <a:xfrm>
            <a:off x="4148918" y="504967"/>
            <a:ext cx="3425589" cy="584775"/>
          </a:xfrm>
          <a:prstGeom prst="rect">
            <a:avLst/>
          </a:prstGeom>
        </p:spPr>
        <p:txBody>
          <a:bodyPr wrap="square">
            <a:spAutoFit/>
          </a:bodyPr>
          <a:lstStyle/>
          <a:p>
            <a:r>
              <a:rPr lang="en-US" dirty="0" smtClean="0">
                <a:solidFill>
                  <a:schemeClr val="bg1"/>
                </a:solidFill>
              </a:rPr>
              <a:t>REFLECTIONS</a:t>
            </a:r>
            <a:endParaRPr lang="en-US" dirty="0">
              <a:solidFill>
                <a:schemeClr val="bg1"/>
              </a:solidFill>
            </a:endParaRPr>
          </a:p>
        </p:txBody>
      </p:sp>
      <p:pic>
        <p:nvPicPr>
          <p:cNvPr id="851978" name="Picture 10" descr="http://www.mellowmums.co.uk/Tropical%20Beach.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6" name="Rectangle 15"/>
          <p:cNvSpPr/>
          <p:nvPr/>
        </p:nvSpPr>
        <p:spPr>
          <a:xfrm>
            <a:off x="246744" y="0"/>
            <a:ext cx="3149600" cy="830997"/>
          </a:xfrm>
          <a:prstGeom prst="rect">
            <a:avLst/>
          </a:prstGeom>
        </p:spPr>
        <p:txBody>
          <a:bodyPr wrap="square">
            <a:spAutoFit/>
          </a:bodyPr>
          <a:lstStyle/>
          <a:p>
            <a:r>
              <a:rPr lang="en-US" sz="4800" b="0" dirty="0" smtClean="0">
                <a:solidFill>
                  <a:schemeClr val="bg1"/>
                </a:solidFill>
                <a:latin typeface="Harlow Solid Italic" pitchFamily="82" charset="0"/>
              </a:rPr>
              <a:t>Reflections</a:t>
            </a:r>
            <a:endParaRPr lang="en-US" sz="4800" b="0" dirty="0">
              <a:solidFill>
                <a:schemeClr val="bg1"/>
              </a:solidFill>
              <a:latin typeface="Harlow Solid Italic" pitchFamily="82" charset="0"/>
            </a:endParaRPr>
          </a:p>
        </p:txBody>
      </p:sp>
      <p:sp>
        <p:nvSpPr>
          <p:cNvPr id="9" name="Content Placeholder 2"/>
          <p:cNvSpPr txBox="1">
            <a:spLocks/>
          </p:cNvSpPr>
          <p:nvPr/>
        </p:nvSpPr>
        <p:spPr>
          <a:xfrm>
            <a:off x="1" y="2006592"/>
            <a:ext cx="4495800" cy="4525963"/>
          </a:xfrm>
          <a:prstGeom prst="rect">
            <a:avLst/>
          </a:prstGeom>
        </p:spPr>
        <p:txBody>
          <a:bodyPr/>
          <a:lstStyle/>
          <a:p>
            <a:pPr marL="342900" marR="0" lvl="0" indent="-342900" algn="ctr" defTabSz="914400" rtl="0" eaLnBrk="0" fontAlgn="base" latinLnBrk="0" hangingPunct="0">
              <a:lnSpc>
                <a:spcPct val="100000"/>
              </a:lnSpc>
              <a:spcBef>
                <a:spcPct val="20000"/>
              </a:spcBef>
              <a:spcAft>
                <a:spcPct val="0"/>
              </a:spcAft>
              <a:buClrTx/>
              <a:buSzTx/>
              <a:buFont typeface="Arial" pitchFamily="34" charset="0"/>
              <a:buNone/>
              <a:tabLst/>
              <a:defRPr/>
            </a:pPr>
            <a:r>
              <a:rPr kumimoji="0" lang="en-US" sz="9600" b="1" i="0" u="none" strike="noStrike" kern="1200" cap="none" spc="0" normalizeH="0" baseline="0" noProof="0" dirty="0" smtClean="0">
                <a:ln>
                  <a:noFill/>
                </a:ln>
                <a:solidFill>
                  <a:schemeClr val="tx1"/>
                </a:solidFill>
                <a:effectLst/>
                <a:uLnTx/>
                <a:uFillTx/>
                <a:latin typeface="Arial" pitchFamily="34" charset="0"/>
                <a:cs typeface="Arial" pitchFamily="34" charset="0"/>
              </a:rPr>
              <a:t>+</a:t>
            </a:r>
          </a:p>
          <a:p>
            <a:pPr marL="342900" marR="0" lvl="0" indent="-342900" algn="l" defTabSz="914400" rtl="0" eaLnBrk="0" fontAlgn="base" latinLnBrk="0" hangingPunct="0">
              <a:lnSpc>
                <a:spcPct val="100000"/>
              </a:lnSpc>
              <a:spcBef>
                <a:spcPct val="20000"/>
              </a:spcBef>
              <a:spcAft>
                <a:spcPct val="0"/>
              </a:spcAft>
              <a:buClrTx/>
              <a:buSzTx/>
              <a:buFont typeface="Arial" pitchFamily="34" charset="0"/>
              <a:buNone/>
              <a:tabLst/>
              <a:defRPr/>
            </a:pPr>
            <a:endParaRPr kumimoji="0" lang="en-US" sz="3200" b="1" i="0" u="none" strike="noStrike" kern="1200" cap="none" spc="0" normalizeH="0" baseline="0" noProof="0" dirty="0" smtClean="0">
              <a:ln>
                <a:noFill/>
              </a:ln>
              <a:solidFill>
                <a:schemeClr val="tx1"/>
              </a:solidFill>
              <a:effectLst/>
              <a:uLnTx/>
              <a:uFillTx/>
              <a:latin typeface="Arial" pitchFamily="34" charset="0"/>
              <a:cs typeface="Arial" pitchFamily="34" charset="0"/>
            </a:endParaRPr>
          </a:p>
          <a:p>
            <a:pPr marL="342900" marR="0" lvl="0" indent="-342900" algn="l" defTabSz="914400" rtl="0" eaLnBrk="0" fontAlgn="base" latinLnBrk="0" hangingPunct="0">
              <a:lnSpc>
                <a:spcPct val="100000"/>
              </a:lnSpc>
              <a:spcBef>
                <a:spcPct val="20000"/>
              </a:spcBef>
              <a:spcAft>
                <a:spcPct val="0"/>
              </a:spcAft>
              <a:buClrTx/>
              <a:buSzTx/>
              <a:buFont typeface="Arial" pitchFamily="34" charset="0"/>
              <a:buNone/>
              <a:tabLst/>
              <a:defRPr/>
            </a:pPr>
            <a:r>
              <a:rPr kumimoji="0" lang="en-US" sz="3000" b="1" i="0" u="none" strike="noStrike" kern="1200" cap="none" spc="0" normalizeH="0" baseline="0" noProof="0" dirty="0" smtClean="0">
                <a:ln>
                  <a:noFill/>
                </a:ln>
                <a:solidFill>
                  <a:schemeClr val="tx1"/>
                </a:solidFill>
                <a:effectLst/>
                <a:uLnTx/>
                <a:uFillTx/>
                <a:latin typeface="Arial" pitchFamily="34" charset="0"/>
                <a:cs typeface="Arial" pitchFamily="34" charset="0"/>
              </a:rPr>
              <a:t>	What went well for </a:t>
            </a:r>
          </a:p>
          <a:p>
            <a:pPr marL="342900" marR="0" lvl="0" indent="-342900" algn="l" defTabSz="914400" rtl="0" eaLnBrk="0" fontAlgn="base" latinLnBrk="0" hangingPunct="0">
              <a:lnSpc>
                <a:spcPct val="100000"/>
              </a:lnSpc>
              <a:spcBef>
                <a:spcPct val="20000"/>
              </a:spcBef>
              <a:spcAft>
                <a:spcPct val="0"/>
              </a:spcAft>
              <a:buClrTx/>
              <a:buSzTx/>
              <a:buFont typeface="Arial" pitchFamily="34" charset="0"/>
              <a:buNone/>
              <a:tabLst/>
              <a:defRPr/>
            </a:pPr>
            <a:r>
              <a:rPr kumimoji="0" lang="en-US" sz="3000" b="1" i="0" u="none" strike="noStrike" kern="1200" cap="none" spc="0" normalizeH="0" baseline="0" noProof="0" dirty="0" smtClean="0">
                <a:ln>
                  <a:noFill/>
                </a:ln>
                <a:solidFill>
                  <a:schemeClr val="tx1"/>
                </a:solidFill>
                <a:effectLst/>
                <a:uLnTx/>
                <a:uFillTx/>
                <a:latin typeface="Arial" pitchFamily="34" charset="0"/>
                <a:cs typeface="Arial" pitchFamily="34" charset="0"/>
              </a:rPr>
              <a:t>		you today?</a:t>
            </a:r>
            <a:endParaRPr kumimoji="0" lang="en-US" sz="30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
        <p:nvSpPr>
          <p:cNvPr id="10" name="Content Placeholder 3"/>
          <p:cNvSpPr txBox="1">
            <a:spLocks/>
          </p:cNvSpPr>
          <p:nvPr/>
        </p:nvSpPr>
        <p:spPr>
          <a:xfrm>
            <a:off x="4648200" y="1600200"/>
            <a:ext cx="4038600" cy="4525963"/>
          </a:xfrm>
          <a:prstGeom prst="rect">
            <a:avLst/>
          </a:prstGeom>
        </p:spPr>
        <p:txBody>
          <a:bodyPr/>
          <a:lstStyle/>
          <a:p>
            <a:pPr marL="342900" marR="0" lvl="0" indent="-342900" algn="ctr" defTabSz="914400" rtl="0" eaLnBrk="0" fontAlgn="base" latinLnBrk="0" hangingPunct="0">
              <a:lnSpc>
                <a:spcPct val="100000"/>
              </a:lnSpc>
              <a:spcBef>
                <a:spcPct val="20000"/>
              </a:spcBef>
              <a:spcAft>
                <a:spcPct val="0"/>
              </a:spcAft>
              <a:buClrTx/>
              <a:buSzTx/>
              <a:buFont typeface="Arial" pitchFamily="34" charset="0"/>
              <a:buNone/>
              <a:tabLst/>
              <a:defRPr/>
            </a:pPr>
            <a:endParaRPr kumimoji="0" lang="en-US" sz="3200" b="1" i="0" u="none" strike="noStrike" kern="1200" cap="none" spc="0" normalizeH="0" baseline="0" noProof="0" dirty="0" smtClean="0">
              <a:ln>
                <a:noFill/>
              </a:ln>
              <a:effectLst/>
              <a:uLnTx/>
              <a:uFillTx/>
              <a:latin typeface="Arial" pitchFamily="34" charset="0"/>
              <a:cs typeface="Arial" pitchFamily="34" charset="0"/>
            </a:endParaRPr>
          </a:p>
          <a:p>
            <a:pPr marL="342900" marR="0" lvl="0" indent="-342900" algn="ctr" defTabSz="914400" rtl="0" eaLnBrk="0" fontAlgn="base" latinLnBrk="0" hangingPunct="0">
              <a:lnSpc>
                <a:spcPct val="100000"/>
              </a:lnSpc>
              <a:spcBef>
                <a:spcPct val="20000"/>
              </a:spcBef>
              <a:spcAft>
                <a:spcPct val="0"/>
              </a:spcAft>
              <a:buClrTx/>
              <a:buSzTx/>
              <a:buFont typeface="Arial" pitchFamily="34" charset="0"/>
              <a:buNone/>
              <a:tabLst/>
              <a:defRPr/>
            </a:pPr>
            <a:endParaRPr kumimoji="0" lang="en-US" sz="3200" b="1" i="0" u="none" strike="noStrike" kern="1200" cap="none" spc="0" normalizeH="0" baseline="0" noProof="0" dirty="0" smtClean="0">
              <a:ln>
                <a:noFill/>
              </a:ln>
              <a:effectLst/>
              <a:uLnTx/>
              <a:uFillTx/>
              <a:latin typeface="Arial" pitchFamily="34" charset="0"/>
              <a:cs typeface="Arial" pitchFamily="34" charset="0"/>
            </a:endParaRPr>
          </a:p>
          <a:p>
            <a:pPr marL="342900" marR="0" lvl="0" indent="-342900" algn="ctr" defTabSz="914400" rtl="0" eaLnBrk="0" fontAlgn="base" latinLnBrk="0" hangingPunct="0">
              <a:lnSpc>
                <a:spcPct val="100000"/>
              </a:lnSpc>
              <a:spcBef>
                <a:spcPct val="20000"/>
              </a:spcBef>
              <a:spcAft>
                <a:spcPct val="0"/>
              </a:spcAft>
              <a:buClrTx/>
              <a:buSzTx/>
              <a:buFont typeface="Arial" pitchFamily="34" charset="0"/>
              <a:buNone/>
              <a:tabLst/>
              <a:defRPr/>
            </a:pPr>
            <a:endParaRPr kumimoji="0" lang="en-US" sz="3200" b="1" i="0" u="none" strike="noStrike" kern="1200" cap="none" spc="0" normalizeH="0" baseline="0" noProof="0" dirty="0" smtClean="0">
              <a:ln>
                <a:noFill/>
              </a:ln>
              <a:effectLst/>
              <a:uLnTx/>
              <a:uFillTx/>
              <a:latin typeface="Arial" pitchFamily="34" charset="0"/>
              <a:cs typeface="Arial" pitchFamily="34" charset="0"/>
            </a:endParaRPr>
          </a:p>
          <a:p>
            <a:pPr marL="342900" marR="0" lvl="0" indent="-342900" algn="l" defTabSz="914400" rtl="0" eaLnBrk="0" fontAlgn="base" latinLnBrk="0" hangingPunct="0">
              <a:lnSpc>
                <a:spcPct val="100000"/>
              </a:lnSpc>
              <a:spcBef>
                <a:spcPct val="20000"/>
              </a:spcBef>
              <a:spcAft>
                <a:spcPct val="0"/>
              </a:spcAft>
              <a:buClrTx/>
              <a:buSzTx/>
              <a:buFont typeface="Arial" pitchFamily="34" charset="0"/>
              <a:buNone/>
              <a:tabLst/>
              <a:defRPr/>
            </a:pPr>
            <a:endParaRPr kumimoji="0" lang="en-US" sz="3200" b="1" i="0" u="none" strike="noStrike" kern="1200" cap="none" spc="0" normalizeH="0" baseline="0" noProof="0" dirty="0" smtClean="0">
              <a:ln>
                <a:noFill/>
              </a:ln>
              <a:effectLst/>
              <a:uLnTx/>
              <a:uFillTx/>
              <a:latin typeface="Arial" pitchFamily="34" charset="0"/>
              <a:cs typeface="Arial" pitchFamily="34" charset="0"/>
            </a:endParaRPr>
          </a:p>
          <a:p>
            <a:pPr marL="342900" marR="0" lvl="0" indent="-342900" algn="l" defTabSz="914400" rtl="0" eaLnBrk="0" fontAlgn="base" latinLnBrk="0" hangingPunct="0">
              <a:lnSpc>
                <a:spcPct val="100000"/>
              </a:lnSpc>
              <a:spcBef>
                <a:spcPct val="20000"/>
              </a:spcBef>
              <a:spcAft>
                <a:spcPct val="0"/>
              </a:spcAft>
              <a:buClrTx/>
              <a:buSzTx/>
              <a:buFont typeface="Arial" pitchFamily="34" charset="0"/>
              <a:buNone/>
              <a:tabLst/>
              <a:defRPr/>
            </a:pPr>
            <a:r>
              <a:rPr kumimoji="0" lang="en-US" sz="2800" b="1" i="0" u="none" strike="noStrike" kern="1200" cap="none" spc="0" normalizeH="0" baseline="0" noProof="0" dirty="0" smtClean="0">
                <a:ln>
                  <a:noFill/>
                </a:ln>
                <a:effectLst/>
                <a:uLnTx/>
                <a:uFillTx/>
                <a:latin typeface="Arial" pitchFamily="34" charset="0"/>
                <a:cs typeface="Arial" pitchFamily="34" charset="0"/>
              </a:rPr>
              <a:t>What </a:t>
            </a:r>
            <a:r>
              <a:rPr lang="en-US" sz="2800" b="1" dirty="0" smtClean="0">
                <a:latin typeface="Arial" pitchFamily="34" charset="0"/>
                <a:cs typeface="Arial" pitchFamily="34" charset="0"/>
              </a:rPr>
              <a:t>c</a:t>
            </a:r>
            <a:r>
              <a:rPr kumimoji="0" lang="en-US" sz="2800" b="1" i="0" u="none" strike="noStrike" kern="1200" cap="none" spc="0" normalizeH="0" baseline="0" noProof="0" dirty="0" err="1" smtClean="0">
                <a:ln>
                  <a:noFill/>
                </a:ln>
                <a:effectLst/>
                <a:uLnTx/>
                <a:uFillTx/>
                <a:latin typeface="Arial" pitchFamily="34" charset="0"/>
                <a:cs typeface="Arial" pitchFamily="34" charset="0"/>
              </a:rPr>
              <a:t>ould</a:t>
            </a:r>
            <a:r>
              <a:rPr kumimoji="0" lang="en-US" sz="2800" b="1" i="0" u="none" strike="noStrike" kern="1200" cap="none" spc="0" normalizeH="0" baseline="0" noProof="0" dirty="0" smtClean="0">
                <a:ln>
                  <a:noFill/>
                </a:ln>
                <a:effectLst/>
                <a:uLnTx/>
                <a:uFillTx/>
                <a:latin typeface="Arial" pitchFamily="34" charset="0"/>
                <a:cs typeface="Arial" pitchFamily="34" charset="0"/>
              </a:rPr>
              <a:t> have improved your experience</a:t>
            </a:r>
            <a:r>
              <a:rPr kumimoji="0" lang="en-US" sz="2800" b="1" i="0" u="none" strike="noStrike" kern="1200" cap="none" spc="0" normalizeH="0" noProof="0" dirty="0" smtClean="0">
                <a:ln>
                  <a:noFill/>
                </a:ln>
                <a:effectLst/>
                <a:uLnTx/>
                <a:uFillTx/>
                <a:latin typeface="Arial" pitchFamily="34" charset="0"/>
                <a:cs typeface="Arial" pitchFamily="34" charset="0"/>
              </a:rPr>
              <a:t> </a:t>
            </a:r>
            <a:r>
              <a:rPr kumimoji="0" lang="en-US" sz="2800" b="1" i="0" u="none" strike="noStrike" kern="1200" cap="none" spc="0" normalizeH="0" baseline="0" noProof="0" dirty="0" smtClean="0">
                <a:ln>
                  <a:noFill/>
                </a:ln>
                <a:effectLst/>
                <a:uLnTx/>
                <a:uFillTx/>
                <a:latin typeface="Arial" pitchFamily="34" charset="0"/>
                <a:cs typeface="Arial" pitchFamily="34" charset="0"/>
              </a:rPr>
              <a:t>(within our control)?  </a:t>
            </a:r>
          </a:p>
          <a:p>
            <a:pPr marL="342900" marR="0" lvl="0" indent="-342900" algn="l" defTabSz="914400" rtl="0" eaLnBrk="0" fontAlgn="base" latinLnBrk="0" hangingPunct="0">
              <a:lnSpc>
                <a:spcPct val="100000"/>
              </a:lnSpc>
              <a:spcBef>
                <a:spcPct val="20000"/>
              </a:spcBef>
              <a:spcAft>
                <a:spcPct val="0"/>
              </a:spcAft>
              <a:buClrTx/>
              <a:buSzTx/>
              <a:buFont typeface="Arial" pitchFamily="34" charset="0"/>
              <a:buNone/>
              <a:tabLst/>
              <a:defRPr/>
            </a:pPr>
            <a:r>
              <a:rPr kumimoji="0" lang="en-US" sz="2800" b="1" i="0" u="none" strike="noStrike" kern="1200" cap="none" spc="0" normalizeH="0" baseline="0" noProof="0" dirty="0" smtClean="0">
                <a:ln>
                  <a:noFill/>
                </a:ln>
                <a:effectLst/>
                <a:uLnTx/>
                <a:uFillTx/>
                <a:latin typeface="Arial" pitchFamily="34" charset="0"/>
                <a:cs typeface="Arial" pitchFamily="34" charset="0"/>
              </a:rPr>
              <a:t>What solutions do you have for each?</a:t>
            </a:r>
            <a:endParaRPr kumimoji="0" lang="en-US" sz="2800" b="1" i="0" u="none" strike="noStrike" kern="1200" cap="none" spc="0" normalizeH="0" baseline="0" noProof="0" dirty="0">
              <a:ln>
                <a:noFill/>
              </a:ln>
              <a:effectLst/>
              <a:uLnTx/>
              <a:uFillTx/>
              <a:latin typeface="Arial" pitchFamily="34" charset="0"/>
              <a:cs typeface="Arial" pitchFamily="34" charset="0"/>
            </a:endParaRPr>
          </a:p>
        </p:txBody>
      </p:sp>
      <p:sp>
        <p:nvSpPr>
          <p:cNvPr id="12" name="Isosceles Triangle 11"/>
          <p:cNvSpPr/>
          <p:nvPr/>
        </p:nvSpPr>
        <p:spPr>
          <a:xfrm>
            <a:off x="6168577" y="2510960"/>
            <a:ext cx="682172" cy="580568"/>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http://3.bp.blogspot.com/_XkyaXZ1rRaU/SN6iLp5gloI/AAAAAAAABLg/eVYNmFGn1YA/s400/bowler+ha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p:nvPr/>
        </p:nvSpPr>
        <p:spPr>
          <a:xfrm>
            <a:off x="1496931" y="1752600"/>
            <a:ext cx="6150145" cy="1938992"/>
          </a:xfrm>
          <a:prstGeom prst="rect">
            <a:avLst/>
          </a:prstGeom>
          <a:noFill/>
        </p:spPr>
        <p:txBody>
          <a:bodyPr wrap="none" lIns="91440" tIns="45720" rIns="91440" bIns="45720">
            <a:spAutoFit/>
          </a:bodyPr>
          <a:lstStyle/>
          <a:p>
            <a:pPr algn="ctr"/>
            <a:r>
              <a:rPr lang="en-US" sz="4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Your Name</a:t>
            </a:r>
          </a:p>
          <a:p>
            <a:pPr algn="ctr"/>
            <a:r>
              <a:rPr lang="en-US"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Organization</a:t>
            </a:r>
          </a:p>
          <a:p>
            <a:pPr algn="ctr"/>
            <a:r>
              <a:rPr lang="en-US" sz="4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One Reason You’re Here</a:t>
            </a:r>
            <a:endParaRPr lang="en-US" sz="4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endParaRPr lang="en-US" dirty="0" smtClean="0"/>
          </a:p>
        </p:txBody>
      </p:sp>
      <p:sp>
        <p:nvSpPr>
          <p:cNvPr id="10243" name="Content Placeholder 2"/>
          <p:cNvSpPr>
            <a:spLocks noGrp="1"/>
          </p:cNvSpPr>
          <p:nvPr>
            <p:ph idx="1"/>
          </p:nvPr>
        </p:nvSpPr>
        <p:spPr/>
        <p:txBody>
          <a:bodyPr/>
          <a:lstStyle/>
          <a:p>
            <a:pPr eaLnBrk="1" hangingPunct="1"/>
            <a:endParaRPr lang="en-US" dirty="0" smtClean="0"/>
          </a:p>
        </p:txBody>
      </p:sp>
      <p:sp>
        <p:nvSpPr>
          <p:cNvPr id="5124" name="Slide Number Placeholder 3"/>
          <p:cNvSpPr>
            <a:spLocks noGrp="1"/>
          </p:cNvSpPr>
          <p:nvPr>
            <p:ph type="sldNum" sz="quarter" idx="4294967295"/>
          </p:nvPr>
        </p:nvSpPr>
        <p:spPr bwMode="auto">
          <a:xfrm>
            <a:off x="6553200" y="6356350"/>
            <a:ext cx="2133600" cy="365125"/>
          </a:xfrm>
          <a:prstGeom prst="rect">
            <a:avLst/>
          </a:prstGeom>
          <a:ln>
            <a:miter lim="800000"/>
            <a:headEnd/>
            <a:tailEnd/>
          </a:ln>
        </p:spPr>
        <p:txBody>
          <a:bodyPr/>
          <a:lstStyle/>
          <a:p>
            <a:pPr>
              <a:defRPr/>
            </a:pPr>
            <a:fld id="{84B6FDE1-94EE-4687-A33A-355BB0594270}" type="slidenum">
              <a:rPr lang="en-US"/>
              <a:pPr>
                <a:defRPr/>
              </a:pPr>
              <a:t>7</a:t>
            </a:fld>
            <a:endParaRPr lang="en-US" dirty="0"/>
          </a:p>
        </p:txBody>
      </p:sp>
      <p:pic>
        <p:nvPicPr>
          <p:cNvPr id="10245" name="Picture 2" descr="E:\008_ThemeDrops_8\Multimedia\F_Blue\027_F_ThemeDrop.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6" name="Picture 5" descr="https://blogs.guardian.co.uk/money/whisper.jpg"/>
          <p:cNvPicPr>
            <a:picLocks noChangeAspect="1" noChangeArrowheads="1"/>
          </p:cNvPicPr>
          <p:nvPr/>
        </p:nvPicPr>
        <p:blipFill>
          <a:blip r:embed="rId4" cstate="print"/>
          <a:srcRect/>
          <a:stretch>
            <a:fillRect/>
          </a:stretch>
        </p:blipFill>
        <p:spPr bwMode="auto">
          <a:xfrm>
            <a:off x="2286000" y="1905000"/>
            <a:ext cx="2844801" cy="197586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Front"/>
            <a:lightRig rig="threePt" dir="t"/>
          </a:scene3d>
          <a:sp3d contourW="6350" prstMaterial="matte">
            <a:bevelT w="101600" h="101600"/>
            <a:contourClr>
              <a:srgbClr val="969696"/>
            </a:contourClr>
          </a:sp3d>
        </p:spPr>
      </p:pic>
      <p:sp>
        <p:nvSpPr>
          <p:cNvPr id="10247" name="TextBox 6"/>
          <p:cNvSpPr txBox="1">
            <a:spLocks noChangeArrowheads="1"/>
          </p:cNvSpPr>
          <p:nvPr/>
        </p:nvSpPr>
        <p:spPr bwMode="auto">
          <a:xfrm>
            <a:off x="1905000" y="457200"/>
            <a:ext cx="5326063" cy="830263"/>
          </a:xfrm>
          <a:prstGeom prst="rect">
            <a:avLst/>
          </a:prstGeom>
          <a:noFill/>
          <a:ln w="9525">
            <a:noFill/>
            <a:miter lim="800000"/>
            <a:headEnd/>
            <a:tailEnd/>
          </a:ln>
        </p:spPr>
        <p:txBody>
          <a:bodyPr>
            <a:spAutoFit/>
          </a:bodyPr>
          <a:lstStyle/>
          <a:p>
            <a:pPr algn="ctr"/>
            <a:r>
              <a:rPr lang="en-US" sz="4800" b="1" dirty="0">
                <a:solidFill>
                  <a:schemeClr val="bg1"/>
                </a:solidFill>
              </a:rPr>
              <a:t>Meeting Norms</a:t>
            </a:r>
          </a:p>
        </p:txBody>
      </p:sp>
      <p:pic>
        <p:nvPicPr>
          <p:cNvPr id="9" name="Picture 2" descr="JoomlaWorks Simple Image Rotator"/>
          <p:cNvPicPr>
            <a:picLocks noChangeAspect="1" noChangeArrowheads="1"/>
          </p:cNvPicPr>
          <p:nvPr/>
        </p:nvPicPr>
        <p:blipFill>
          <a:blip r:embed="rId5" cstate="print"/>
          <a:srcRect l="5205" t="5495"/>
          <a:stretch>
            <a:fillRect/>
          </a:stretch>
        </p:blipFill>
        <p:spPr bwMode="auto">
          <a:xfrm>
            <a:off x="6096000" y="2669426"/>
            <a:ext cx="2687638" cy="200503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 name="Group 11"/>
          <p:cNvGrpSpPr>
            <a:grpSpLocks/>
          </p:cNvGrpSpPr>
          <p:nvPr/>
        </p:nvGrpSpPr>
        <p:grpSpPr bwMode="auto">
          <a:xfrm>
            <a:off x="3546475" y="4953000"/>
            <a:ext cx="3098800" cy="1905000"/>
            <a:chOff x="3546036" y="4953000"/>
            <a:chExt cx="3099899" cy="1905000"/>
          </a:xfrm>
        </p:grpSpPr>
        <p:pic>
          <p:nvPicPr>
            <p:cNvPr id="10251" name="Picture 8" descr="C:\Program Files\Microsoft Office\MEDIA\CAGCAT10\j0285750.wmf"/>
            <p:cNvPicPr>
              <a:picLocks noChangeAspect="1" noChangeArrowheads="1"/>
            </p:cNvPicPr>
            <p:nvPr/>
          </p:nvPicPr>
          <p:blipFill>
            <a:blip r:embed="rId6" cstate="print">
              <a:clrChange>
                <a:clrFrom>
                  <a:srgbClr val="A0BAE2"/>
                </a:clrFrom>
                <a:clrTo>
                  <a:srgbClr val="A0BAE2">
                    <a:alpha val="0"/>
                  </a:srgbClr>
                </a:clrTo>
              </a:clrChange>
            </a:blip>
            <a:srcRect/>
            <a:stretch>
              <a:fillRect/>
            </a:stretch>
          </p:blipFill>
          <p:spPr bwMode="auto">
            <a:xfrm>
              <a:off x="3546036" y="4953000"/>
              <a:ext cx="3099899" cy="1905000"/>
            </a:xfrm>
            <a:prstGeom prst="rect">
              <a:avLst/>
            </a:prstGeom>
            <a:noFill/>
            <a:ln w="9525">
              <a:noFill/>
              <a:miter lim="800000"/>
              <a:headEnd/>
              <a:tailEnd/>
            </a:ln>
          </p:spPr>
        </p:pic>
        <p:sp>
          <p:nvSpPr>
            <p:cNvPr id="10" name="Rectangle 9"/>
            <p:cNvSpPr/>
            <p:nvPr/>
          </p:nvSpPr>
          <p:spPr>
            <a:xfrm rot="21336168">
              <a:off x="4281153" y="5467290"/>
              <a:ext cx="941283" cy="400110"/>
            </a:xfrm>
            <a:prstGeom prst="rect">
              <a:avLst/>
            </a:prstGeom>
            <a:noFill/>
          </p:spPr>
          <p:txBody>
            <a:bodyPr wrap="none">
              <a:spAutoFit/>
            </a:bodyPr>
            <a:lstStyle/>
            <a:p>
              <a:pPr>
                <a:defRPr/>
              </a:pPr>
              <a:r>
                <a:rPr lang="en-US" sz="20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Focus</a:t>
              </a:r>
              <a:endParaRPr lang="en-US" sz="2000" dirty="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endParaRPr>
            </a:p>
          </p:txBody>
        </p:sp>
      </p:gr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http://www.creativelydifferentblinds.com/BlindImages/68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Rectangle 2"/>
          <p:cNvSpPr/>
          <p:nvPr/>
        </p:nvSpPr>
        <p:spPr>
          <a:xfrm>
            <a:off x="228600" y="304800"/>
            <a:ext cx="4551368" cy="584775"/>
          </a:xfrm>
          <a:prstGeom prst="rect">
            <a:avLst/>
          </a:prstGeom>
        </p:spPr>
        <p:txBody>
          <a:bodyPr wrap="square">
            <a:spAutoFit/>
          </a:bodyPr>
          <a:lstStyle/>
          <a:p>
            <a:pPr>
              <a:defRPr/>
            </a:pPr>
            <a:r>
              <a:rPr lang="en-US" sz="3200" b="1" dirty="0" smtClean="0">
                <a:solidFill>
                  <a:srgbClr val="00B0F0"/>
                </a:solidFill>
                <a:latin typeface="Arial" pitchFamily="34" charset="0"/>
                <a:cs typeface="Arial" pitchFamily="34" charset="0"/>
              </a:rPr>
              <a:t>Balance and Equity</a:t>
            </a:r>
          </a:p>
        </p:txBody>
      </p:sp>
    </p:spTree>
  </p:cSld>
  <p:clrMapOvr>
    <a:masterClrMapping/>
  </p:clrMapOvr>
  <p:transition>
    <p:cut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F7DE43B-26EE-4A77-91DD-E1A9E2BEB994}" type="slidenum">
              <a:rPr lang="en-US" smtClean="0"/>
              <a:pPr>
                <a:defRPr/>
              </a:pPr>
              <a:t>9</a:t>
            </a:fld>
            <a:endParaRPr lang="en-US" dirty="0"/>
          </a:p>
        </p:txBody>
      </p:sp>
      <p:pic>
        <p:nvPicPr>
          <p:cNvPr id="3" name="Picture 2" descr="C:\Users\Brandon\AppData\Local\Microsoft\Windows\Temporary Internet Files\Content.IE5\VMDH6L5C\MPj04385700000[1].jpg"/>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 name="Rectangle 3"/>
          <p:cNvSpPr/>
          <p:nvPr/>
        </p:nvSpPr>
        <p:spPr>
          <a:xfrm rot="21345381">
            <a:off x="960719" y="4076025"/>
            <a:ext cx="5254388" cy="1446550"/>
          </a:xfrm>
          <a:prstGeom prst="rect">
            <a:avLst/>
          </a:prstGeom>
        </p:spPr>
        <p:txBody>
          <a:bodyPr wrap="square">
            <a:spAutoFit/>
          </a:bodyPr>
          <a:lstStyle/>
          <a:p>
            <a:pPr>
              <a:defRPr/>
            </a:pPr>
            <a:r>
              <a:rPr lang="en-US" sz="4400" b="1" dirty="0" smtClean="0">
                <a:latin typeface="Arial" pitchFamily="34" charset="0"/>
                <a:cs typeface="Arial" pitchFamily="34" charset="0"/>
              </a:rPr>
              <a:t>Make Your Appointments!</a:t>
            </a:r>
          </a:p>
        </p:txBody>
      </p:sp>
    </p:spTree>
  </p:cSld>
  <p:clrMapOvr>
    <a:masterClrMapping/>
  </p:clrMapOvr>
  <p:transition spd="slow">
    <p:newsflash/>
  </p:transition>
  <p:timing>
    <p:tnLst>
      <p:par>
        <p:cTn id="1" dur="indefinite" restart="never" nodeType="tmRoot"/>
      </p:par>
    </p:tnLst>
  </p:timing>
</p:sld>
</file>

<file path=ppt/theme/theme1.xml><?xml version="1.0" encoding="utf-8"?>
<a:theme xmlns:a="http://schemas.openxmlformats.org/drawingml/2006/main" name="FINAL PPT Template 200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FINAL PPT Template 2009</Template>
  <TotalTime>3201</TotalTime>
  <Words>1696</Words>
  <Application>Microsoft Office PowerPoint</Application>
  <PresentationFormat>On-screen Show (4:3)</PresentationFormat>
  <Paragraphs>403</Paragraphs>
  <Slides>59</Slides>
  <Notes>59</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FINAL PPT Template 2009</vt:lpstr>
      <vt:lpstr>Slide 1</vt:lpstr>
      <vt:lpstr>Slide 2</vt:lpstr>
      <vt:lpstr>Slide 3</vt:lpstr>
      <vt:lpstr>Slide 4</vt:lpstr>
      <vt:lpstr>Slide 5</vt:lpstr>
      <vt:lpstr>Slide 6</vt:lpstr>
      <vt:lpstr>Slide 7</vt:lpstr>
      <vt:lpstr>Slide 8</vt:lpstr>
      <vt:lpstr>Slide 9</vt:lpstr>
      <vt:lpstr>Slide 10</vt:lpstr>
      <vt:lpstr>Slide 11</vt:lpstr>
      <vt:lpstr>Post its</vt:lpstr>
      <vt:lpstr>Slide 13</vt:lpstr>
      <vt:lpstr>Slide 14</vt:lpstr>
      <vt:lpstr>Slide 15</vt:lpstr>
      <vt:lpstr>Accountability</vt:lpstr>
      <vt:lpstr>Collective Good, Works of Many</vt:lpstr>
      <vt:lpstr>Catalyst for Change</vt:lpstr>
      <vt:lpstr> INTEGRATION OF FOUR ARRA REFORM PRIORITIES   </vt:lpstr>
      <vt:lpstr>Slide 20</vt:lpstr>
      <vt:lpstr>Slide 21</vt:lpstr>
      <vt:lpstr>Preparing for Change</vt:lpstr>
      <vt:lpstr>National Expectations for Learning in Arts Education:  A Systems Approach</vt:lpstr>
      <vt:lpstr>Preparing for Change</vt:lpstr>
      <vt:lpstr>Four Assurances</vt:lpstr>
      <vt:lpstr>Preparing for Change</vt:lpstr>
      <vt:lpstr>Data: Accomplishments</vt:lpstr>
      <vt:lpstr>Data: Accomplishments</vt:lpstr>
      <vt:lpstr>SEADAE stewards the work</vt:lpstr>
      <vt:lpstr>SEADAE stewards the work</vt:lpstr>
      <vt:lpstr>Slide 31</vt:lpstr>
      <vt:lpstr>Slide 32</vt:lpstr>
      <vt:lpstr>Slide 33</vt:lpstr>
      <vt:lpstr>Slide 34</vt:lpstr>
      <vt:lpstr>Slide 35</vt:lpstr>
      <vt:lpstr>Slide 36</vt:lpstr>
      <vt:lpstr>http://www.youtube.com/watch?v=0fu4vmiXxwc</vt:lpstr>
      <vt:lpstr>Slide 38</vt:lpstr>
      <vt:lpstr>http://www.youtube.com/watch?v=W2j9qw-A0NM</vt:lpstr>
      <vt:lpstr>Slide 40</vt:lpstr>
      <vt:lpstr>Slide 41</vt:lpstr>
      <vt:lpstr>What else needs to be included?</vt:lpstr>
      <vt:lpstr>Slide 43</vt:lpstr>
      <vt:lpstr>Slide 44</vt:lpstr>
      <vt:lpstr>Slide 45</vt:lpstr>
      <vt:lpstr>Slide 46</vt:lpstr>
      <vt:lpstr>Big Issues/Big Questions:</vt:lpstr>
      <vt:lpstr>Slide 48</vt:lpstr>
      <vt:lpstr>Big Issues/Big Questions:</vt:lpstr>
      <vt:lpstr>What’s been done before?</vt:lpstr>
      <vt:lpstr>Slide 51</vt:lpstr>
      <vt:lpstr>Florida Writing Process for NGSSS-Arts</vt:lpstr>
      <vt:lpstr>FL Standards/Access Points</vt:lpstr>
      <vt:lpstr>Organizational Structure</vt:lpstr>
      <vt:lpstr>Web 2.0 at Work</vt:lpstr>
      <vt:lpstr>Slide 56</vt:lpstr>
      <vt:lpstr>For Tomorrow</vt:lpstr>
      <vt:lpstr>Slide 58</vt:lpstr>
      <vt:lpstr>Slide 59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NELEA</dc:title>
  <dc:subject>SEADAE Facilitation</dc:subject>
  <dc:creator>Dr. Brandon Doubek</dc:creator>
  <cp:lastModifiedBy>Dr. M. Brandon Doubek</cp:lastModifiedBy>
  <cp:revision>291</cp:revision>
  <cp:lastPrinted>2009-02-13T20:43:27Z</cp:lastPrinted>
  <dcterms:created xsi:type="dcterms:W3CDTF">2009-09-13T17:16:15Z</dcterms:created>
  <dcterms:modified xsi:type="dcterms:W3CDTF">2010-05-11T12:23:20Z</dcterms:modified>
</cp:coreProperties>
</file>